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1" r:id="rId2"/>
    <p:sldId id="312" r:id="rId3"/>
    <p:sldId id="321" r:id="rId4"/>
    <p:sldId id="335" r:id="rId5"/>
    <p:sldId id="331" r:id="rId6"/>
    <p:sldId id="332" r:id="rId7"/>
    <p:sldId id="333" r:id="rId8"/>
    <p:sldId id="326" r:id="rId9"/>
    <p:sldId id="334" r:id="rId10"/>
    <p:sldId id="323"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1B"/>
    <a:srgbClr val="E24585"/>
    <a:srgbClr val="000000"/>
    <a:srgbClr val="FFFFFF"/>
    <a:srgbClr val="007297"/>
    <a:srgbClr val="009D4E"/>
    <a:srgbClr val="007396"/>
    <a:srgbClr val="888B8D"/>
    <a:srgbClr val="00B2A9"/>
    <a:srgbClr val="009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4" autoAdjust="0"/>
  </p:normalViewPr>
  <p:slideViewPr>
    <p:cSldViewPr showGuides="1">
      <p:cViewPr>
        <p:scale>
          <a:sx n="80" d="100"/>
          <a:sy n="80" d="100"/>
        </p:scale>
        <p:origin x="-2464" y="-10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1" d="100"/>
          <a:sy n="61" d="100"/>
        </p:scale>
        <p:origin x="-3354"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AB7DB2E-72C1-4125-9298-A3B52B221A9C}" type="datetimeFigureOut">
              <a:rPr kumimoji="1" lang="ja-JP" altLang="en-US" smtClean="0"/>
              <a:t>18/02/07</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A658C21-A396-48A0-94BF-29D826DB0DDD}" type="slidenum">
              <a:rPr kumimoji="1" lang="ja-JP" altLang="en-US" smtClean="0"/>
              <a:t>‹#›</a:t>
            </a:fld>
            <a:endParaRPr kumimoji="1" lang="ja-JP" altLang="en-US"/>
          </a:p>
        </p:txBody>
      </p:sp>
    </p:spTree>
    <p:extLst>
      <p:ext uri="{BB962C8B-B14F-4D97-AF65-F5344CB8AC3E}">
        <p14:creationId xmlns:p14="http://schemas.microsoft.com/office/powerpoint/2010/main" val="1208197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95D637B-1255-4E99-98F5-0BF406149712}" type="datetimeFigureOut">
              <a:rPr kumimoji="1" lang="ja-JP" altLang="en-US" smtClean="0"/>
              <a:t>18/02/07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538EC78-6A2F-4AC3-92FE-5F0FE47C6C74}" type="slidenum">
              <a:rPr kumimoji="1" lang="ja-JP" altLang="en-US" smtClean="0"/>
              <a:t>‹#›</a:t>
            </a:fld>
            <a:endParaRPr kumimoji="1" lang="ja-JP" altLang="en-US"/>
          </a:p>
        </p:txBody>
      </p:sp>
    </p:spTree>
    <p:extLst>
      <p:ext uri="{BB962C8B-B14F-4D97-AF65-F5344CB8AC3E}">
        <p14:creationId xmlns:p14="http://schemas.microsoft.com/office/powerpoint/2010/main" val="9835409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63688" y="2420888"/>
            <a:ext cx="6838528" cy="936104"/>
          </a:xfrm>
        </p:spPr>
        <p:txBody>
          <a:bodyPr>
            <a:normAutofit/>
          </a:bodyPr>
          <a:lstStyle>
            <a:lvl1pPr algn="l" defTabSz="914400" rtl="0" eaLnBrk="1" latinLnBrk="0" hangingPunct="1">
              <a:spcBef>
                <a:spcPct val="0"/>
              </a:spcBef>
              <a:buNone/>
              <a:defRPr kumimoji="1" lang="ja-JP" altLang="en-US" sz="2800" b="1" kern="1200" dirty="0">
                <a:solidFill>
                  <a:schemeClr val="tx2"/>
                </a:solidFill>
                <a:latin typeface="+mj-lt"/>
                <a:ea typeface="+mj-ea"/>
                <a:cs typeface="+mj-cs"/>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hasCustomPrompt="1"/>
          </p:nvPr>
        </p:nvSpPr>
        <p:spPr>
          <a:xfrm>
            <a:off x="1763688" y="3429000"/>
            <a:ext cx="6840760" cy="576064"/>
          </a:xfrm>
        </p:spPr>
        <p:txBody>
          <a:bodyPr>
            <a:normAutofit/>
          </a:bodyPr>
          <a:lstStyle>
            <a:lvl1pPr marL="0" indent="0" algn="l" defTabSz="914400" rtl="0" eaLnBrk="1" latinLnBrk="0" hangingPunct="1">
              <a:spcBef>
                <a:spcPct val="0"/>
              </a:spcBef>
              <a:buNone/>
              <a:defRPr kumimoji="1" lang="ja-JP" altLang="en-US" sz="2000" b="1" kern="1200" baseline="0" dirty="0">
                <a:solidFill>
                  <a:schemeClr val="tx2"/>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 マスター サブタイトルの書式設定</a:t>
            </a:r>
            <a:r>
              <a:rPr kumimoji="1" lang="en-US" altLang="ja-JP" dirty="0" smtClean="0"/>
              <a:t> </a:t>
            </a:r>
            <a:r>
              <a:rPr kumimoji="1" lang="ja-JP" altLang="en-US" dirty="0" smtClean="0"/>
              <a:t>－</a:t>
            </a:r>
            <a:endParaRPr kumimoji="1" lang="ja-JP" altLang="en-US" dirty="0"/>
          </a:p>
        </p:txBody>
      </p:sp>
      <p:pic>
        <p:nvPicPr>
          <p:cNvPr id="13" name="Picture 2" descr="C:\Users\maono\Desktop\ALC_PPT\PPT素材\ALC_CORPORATE_BASIC\ALC_CORPORATE_BASIC_CONFIDENCE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496" y="5434182"/>
            <a:ext cx="2160000" cy="1379194"/>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28774" y="4365104"/>
            <a:ext cx="2035715" cy="2322993"/>
          </a:xfrm>
          <a:prstGeom prst="rect">
            <a:avLst/>
          </a:prstGeom>
        </p:spPr>
      </p:pic>
      <p:sp>
        <p:nvSpPr>
          <p:cNvPr id="9" name="角丸四角形 8"/>
          <p:cNvSpPr/>
          <p:nvPr userDrawn="1"/>
        </p:nvSpPr>
        <p:spPr>
          <a:xfrm>
            <a:off x="187559" y="151845"/>
            <a:ext cx="8776930" cy="6534488"/>
          </a:xfrm>
          <a:prstGeom prst="roundRect">
            <a:avLst>
              <a:gd name="adj" fmla="val 5599"/>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userDrawn="1"/>
        </p:nvCxnSpPr>
        <p:spPr>
          <a:xfrm flipV="1">
            <a:off x="187558" y="158448"/>
            <a:ext cx="3952394" cy="2476404"/>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187558" y="983757"/>
            <a:ext cx="8776931" cy="749709"/>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sp>
        <p:nvSpPr>
          <p:cNvPr id="16" name="Rectangle 29" descr="大理石 (白)"/>
          <p:cNvSpPr>
            <a:spLocks noChangeArrowheads="1"/>
          </p:cNvSpPr>
          <p:nvPr userDrawn="1"/>
        </p:nvSpPr>
        <p:spPr bwMode="auto">
          <a:xfrm>
            <a:off x="3707904" y="6715433"/>
            <a:ext cx="1872208" cy="130601"/>
          </a:xfrm>
          <a:prstGeom prst="rect">
            <a:avLst/>
          </a:prstGeom>
          <a:noFill/>
          <a:ln w="9525">
            <a:noFill/>
            <a:miter lim="800000"/>
            <a:headEnd/>
            <a:tailEnd/>
          </a:ln>
          <a:effectLst/>
        </p:spPr>
        <p:txBody>
          <a:bodyPr wrap="none" anchor="ctr"/>
          <a:lstStyle/>
          <a:p>
            <a:pPr lvl="0" algn="ctr"/>
            <a:r>
              <a:rPr lang="en-US" altLang="ja-JP" sz="800" baseline="0" dirty="0" smtClean="0">
                <a:solidFill>
                  <a:schemeClr val="tx1">
                    <a:lumMod val="60000"/>
                    <a:lumOff val="40000"/>
                  </a:schemeClr>
                </a:solidFill>
              </a:rPr>
              <a:t>© 2016  ALC PRESS INC. </a:t>
            </a:r>
            <a:endParaRPr lang="en-US" altLang="ja-JP" sz="800" baseline="0" dirty="0">
              <a:solidFill>
                <a:schemeClr val="tx1">
                  <a:lumMod val="60000"/>
                  <a:lumOff val="40000"/>
                </a:schemeClr>
              </a:solidFill>
            </a:endParaRPr>
          </a:p>
        </p:txBody>
      </p:sp>
    </p:spTree>
    <p:extLst>
      <p:ext uri="{BB962C8B-B14F-4D97-AF65-F5344CB8AC3E}">
        <p14:creationId xmlns:p14="http://schemas.microsoft.com/office/powerpoint/2010/main" val="141394045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タイトルとコンテンツ">
    <p:spTree>
      <p:nvGrpSpPr>
        <p:cNvPr id="1" name=""/>
        <p:cNvGrpSpPr/>
        <p:nvPr/>
      </p:nvGrpSpPr>
      <p:grpSpPr>
        <a:xfrm>
          <a:off x="0" y="0"/>
          <a:ext cx="0" cy="0"/>
          <a:chOff x="0" y="0"/>
          <a:chExt cx="0" cy="0"/>
        </a:xfrm>
      </p:grpSpPr>
      <p:cxnSp>
        <p:nvCxnSpPr>
          <p:cNvPr id="7" name="直線コネクタ 6"/>
          <p:cNvCxnSpPr/>
          <p:nvPr userDrawn="1"/>
        </p:nvCxnSpPr>
        <p:spPr>
          <a:xfrm>
            <a:off x="259291" y="692028"/>
            <a:ext cx="8625419" cy="0"/>
          </a:xfrm>
          <a:prstGeom prst="line">
            <a:avLst/>
          </a:prstGeom>
          <a:ln w="952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プレースホルダー 29"/>
          <p:cNvSpPr>
            <a:spLocks noGrp="1"/>
          </p:cNvSpPr>
          <p:nvPr>
            <p:ph type="body" sz="quarter" idx="10"/>
          </p:nvPr>
        </p:nvSpPr>
        <p:spPr>
          <a:xfrm>
            <a:off x="259292" y="188639"/>
            <a:ext cx="7540368" cy="424929"/>
          </a:xfrm>
          <a:noFill/>
          <a:ln>
            <a:noFill/>
          </a:ln>
        </p:spPr>
        <p:txBody>
          <a:bodyPr lIns="90000" anchor="t">
            <a:noAutofit/>
          </a:bodyPr>
          <a:lstStyle>
            <a:lvl1pPr marL="0" indent="0">
              <a:buNone/>
              <a:defRPr sz="2400" b="1">
                <a:solidFill>
                  <a:schemeClr val="tx1"/>
                </a:solidFill>
              </a:defRPr>
            </a:lvl1pPr>
          </a:lstStyle>
          <a:p>
            <a:pPr lvl="0"/>
            <a:endParaRPr kumimoji="1" lang="ja-JP" altLang="en-US" dirty="0" smtClean="0"/>
          </a:p>
        </p:txBody>
      </p:sp>
      <p:sp>
        <p:nvSpPr>
          <p:cNvPr id="33" name="テキスト プレースホルダー 32"/>
          <p:cNvSpPr>
            <a:spLocks noGrp="1"/>
          </p:cNvSpPr>
          <p:nvPr>
            <p:ph type="body" sz="quarter" idx="11" hasCustomPrompt="1"/>
          </p:nvPr>
        </p:nvSpPr>
        <p:spPr>
          <a:xfrm>
            <a:off x="259292" y="763488"/>
            <a:ext cx="8625418" cy="649288"/>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tx2">
                    <a:lumMod val="7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dirty="0" smtClean="0"/>
              <a:t>メッセージラインを記載　メッセージラインを記載　メッセージラインを記載　メッセージラインを記載　メッセージラインを記載　メッセージラインを記載　　</a:t>
            </a:r>
          </a:p>
        </p:txBody>
      </p:sp>
      <p:sp>
        <p:nvSpPr>
          <p:cNvPr id="41" name="図プレースホルダー 40"/>
          <p:cNvSpPr>
            <a:spLocks noGrp="1"/>
          </p:cNvSpPr>
          <p:nvPr>
            <p:ph type="pic" sz="quarter" idx="12"/>
          </p:nvPr>
        </p:nvSpPr>
        <p:spPr>
          <a:xfrm>
            <a:off x="257831" y="1684118"/>
            <a:ext cx="4169221" cy="4681537"/>
          </a:xfrm>
        </p:spPr>
        <p:txBody>
          <a:bodyPr>
            <a:normAutofit/>
          </a:bodyPr>
          <a:lstStyle>
            <a:lvl1pPr marL="0" indent="0">
              <a:buNone/>
              <a:defRPr sz="1800">
                <a:solidFill>
                  <a:schemeClr val="tx1">
                    <a:lumMod val="50000"/>
                  </a:schemeClr>
                </a:solidFill>
                <a:latin typeface="+mj-lt"/>
              </a:defRPr>
            </a:lvl1pPr>
          </a:lstStyle>
          <a:p>
            <a:endParaRPr kumimoji="1" lang="ja-JP" altLang="en-US" dirty="0"/>
          </a:p>
        </p:txBody>
      </p:sp>
      <p:sp>
        <p:nvSpPr>
          <p:cNvPr id="45" name="テキスト プレースホルダー 44"/>
          <p:cNvSpPr>
            <a:spLocks noGrp="1"/>
          </p:cNvSpPr>
          <p:nvPr>
            <p:ph type="body" sz="quarter" idx="13"/>
          </p:nvPr>
        </p:nvSpPr>
        <p:spPr>
          <a:xfrm>
            <a:off x="4715935" y="1700075"/>
            <a:ext cx="4168775" cy="4681537"/>
          </a:xfrm>
        </p:spPr>
        <p:txBody>
          <a:bodyPr>
            <a:noAutofit/>
          </a:bodyPr>
          <a:lstStyle>
            <a:lvl1pPr marL="342900" indent="-342900">
              <a:buClr>
                <a:schemeClr val="tx2"/>
              </a:buClr>
              <a:buFont typeface="Wingdings" panose="05000000000000000000" pitchFamily="2" charset="2"/>
              <a:buChar char="n"/>
              <a:defRPr sz="1800">
                <a:solidFill>
                  <a:schemeClr val="tx1">
                    <a:lumMod val="50000"/>
                  </a:schemeClr>
                </a:solidFill>
                <a:latin typeface="+mj-lt"/>
              </a:defRPr>
            </a:lvl1pPr>
            <a:lvl2pPr marL="742950" indent="-285750">
              <a:buClr>
                <a:schemeClr val="tx2"/>
              </a:buClr>
              <a:buFont typeface="Arial" panose="020B0604020202020204" pitchFamily="34" charset="0"/>
              <a:buChar char="•"/>
              <a:defRPr sz="1600">
                <a:solidFill>
                  <a:schemeClr val="tx1">
                    <a:lumMod val="50000"/>
                  </a:schemeClr>
                </a:solidFill>
                <a:latin typeface="+mj-lt"/>
              </a:defRPr>
            </a:lvl2pPr>
            <a:lvl3pPr marL="1143000" indent="-228600">
              <a:buClr>
                <a:schemeClr val="tx2"/>
              </a:buClr>
              <a:buFont typeface="Meiryo UI" panose="020B0604030504040204" pitchFamily="50" charset="-128"/>
              <a:buChar char="⁃"/>
              <a:defRPr sz="1400">
                <a:solidFill>
                  <a:schemeClr val="tx1">
                    <a:lumMod val="50000"/>
                  </a:schemeClr>
                </a:solidFill>
                <a:latin typeface="+mj-lt"/>
              </a:defRPr>
            </a:lvl3pPr>
            <a:lvl4pPr marL="1714500" indent="-342900">
              <a:buClr>
                <a:schemeClr val="tx2"/>
              </a:buClr>
              <a:buFont typeface="メイリオ" panose="020B0604030504040204" pitchFamily="50" charset="-128"/>
              <a:buChar char="‣"/>
              <a:defRPr sz="1200">
                <a:solidFill>
                  <a:schemeClr val="tx1">
                    <a:lumMod val="50000"/>
                  </a:schemeClr>
                </a:solidFill>
                <a:latin typeface="+mj-lt"/>
              </a:defRPr>
            </a:lvl4pPr>
            <a:lvl5pPr>
              <a:defRPr sz="1400">
                <a:solidFill>
                  <a:schemeClr val="accent5">
                    <a:lumMod val="50000"/>
                  </a:schemeClr>
                </a:solidFill>
                <a:latin typeface="+mj-lt"/>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endParaRPr kumimoji="1" lang="en-US" altLang="ja-JP" dirty="0" smtClean="0"/>
          </a:p>
          <a:p>
            <a:pPr lvl="3"/>
            <a:endParaRPr kumimoji="1" lang="ja-JP" altLang="en-US" dirty="0" smtClean="0"/>
          </a:p>
        </p:txBody>
      </p:sp>
      <p:sp>
        <p:nvSpPr>
          <p:cNvPr id="46" name="Rectangle 29" descr="大理石 (白)"/>
          <p:cNvSpPr>
            <a:spLocks noChangeArrowheads="1"/>
          </p:cNvSpPr>
          <p:nvPr userDrawn="1"/>
        </p:nvSpPr>
        <p:spPr bwMode="auto">
          <a:xfrm>
            <a:off x="3707904" y="6729383"/>
            <a:ext cx="1872208" cy="130601"/>
          </a:xfrm>
          <a:prstGeom prst="rect">
            <a:avLst/>
          </a:prstGeom>
          <a:noFill/>
          <a:ln w="9525">
            <a:noFill/>
            <a:miter lim="800000"/>
            <a:headEnd/>
            <a:tailEnd/>
          </a:ln>
          <a:effectLst/>
        </p:spPr>
        <p:txBody>
          <a:bodyPr wrap="none" anchor="ctr"/>
          <a:lstStyle/>
          <a:p>
            <a:pPr lvl="0" algn="ctr"/>
            <a:r>
              <a:rPr lang="en-US" altLang="ja-JP" sz="800" baseline="0" dirty="0" smtClean="0">
                <a:solidFill>
                  <a:schemeClr val="tx1">
                    <a:lumMod val="60000"/>
                    <a:lumOff val="40000"/>
                  </a:schemeClr>
                </a:solidFill>
              </a:rPr>
              <a:t>© 2016  ALC PRESS INC</a:t>
            </a:r>
            <a:r>
              <a:rPr lang="en-US" altLang="ja-JP" sz="800" baseline="0" dirty="0">
                <a:solidFill>
                  <a:schemeClr val="tx1">
                    <a:lumMod val="60000"/>
                    <a:lumOff val="40000"/>
                  </a:schemeClr>
                </a:solidFill>
              </a:rPr>
              <a:t>. </a:t>
            </a:r>
          </a:p>
        </p:txBody>
      </p:sp>
      <p:pic>
        <p:nvPicPr>
          <p:cNvPr id="12" name="Picture 2" descr="C:\Users\maono\Desktop\ALC_PPT\PPT素材\ALC_CORPORATE_BASIC\ALC_CORPORATE_BASIC_CONFIDENCE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84368" y="65694"/>
            <a:ext cx="1187624" cy="75831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s-masui\Desktop\20150421PPTページ番号飾り.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27591" y="6476687"/>
            <a:ext cx="1616150" cy="385345"/>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29" descr="大理石 (白)"/>
          <p:cNvSpPr>
            <a:spLocks noChangeArrowheads="1"/>
          </p:cNvSpPr>
          <p:nvPr userDrawn="1"/>
        </p:nvSpPr>
        <p:spPr bwMode="auto">
          <a:xfrm>
            <a:off x="8676457" y="6696075"/>
            <a:ext cx="479984" cy="161925"/>
          </a:xfrm>
          <a:prstGeom prst="rect">
            <a:avLst/>
          </a:prstGeom>
          <a:noFill/>
          <a:ln w="9525">
            <a:noFill/>
            <a:miter lim="800000"/>
            <a:headEnd/>
            <a:tailEnd/>
          </a:ln>
          <a:effectLst/>
        </p:spPr>
        <p:txBody>
          <a:bodyPr wrap="none" anchor="t"/>
          <a:lstStyle/>
          <a:p>
            <a:pPr algn="r">
              <a:defRPr/>
            </a:pPr>
            <a:fld id="{9AC7C4D6-DB7E-49B8-B8C2-D1D9C58BC15F}" type="slidenum">
              <a:rPr lang="ja-JP" altLang="en-US" sz="900" smtClean="0">
                <a:solidFill>
                  <a:schemeClr val="bg1"/>
                </a:solidFill>
              </a:rPr>
              <a:pPr/>
              <a:t>‹#›</a:t>
            </a:fld>
            <a:endParaRPr lang="en-US" altLang="ja-JP" sz="900" dirty="0">
              <a:solidFill>
                <a:schemeClr val="bg1"/>
              </a:solidFill>
              <a:latin typeface="+mn-lt"/>
            </a:endParaRPr>
          </a:p>
        </p:txBody>
      </p:sp>
    </p:spTree>
    <p:extLst>
      <p:ext uri="{BB962C8B-B14F-4D97-AF65-F5344CB8AC3E}">
        <p14:creationId xmlns:p14="http://schemas.microsoft.com/office/powerpoint/2010/main" val="108200904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タイトルとコンテンツ">
    <p:spTree>
      <p:nvGrpSpPr>
        <p:cNvPr id="1" name=""/>
        <p:cNvGrpSpPr/>
        <p:nvPr/>
      </p:nvGrpSpPr>
      <p:grpSpPr>
        <a:xfrm>
          <a:off x="0" y="0"/>
          <a:ext cx="0" cy="0"/>
          <a:chOff x="0" y="0"/>
          <a:chExt cx="0" cy="0"/>
        </a:xfrm>
      </p:grpSpPr>
      <p:cxnSp>
        <p:nvCxnSpPr>
          <p:cNvPr id="7" name="直線コネクタ 6"/>
          <p:cNvCxnSpPr/>
          <p:nvPr userDrawn="1"/>
        </p:nvCxnSpPr>
        <p:spPr>
          <a:xfrm>
            <a:off x="259291" y="692028"/>
            <a:ext cx="8625419" cy="0"/>
          </a:xfrm>
          <a:prstGeom prst="line">
            <a:avLst/>
          </a:prstGeom>
          <a:ln w="9525">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 name="テキスト プレースホルダー 32"/>
          <p:cNvSpPr>
            <a:spLocks noGrp="1"/>
          </p:cNvSpPr>
          <p:nvPr>
            <p:ph type="body" sz="quarter" idx="11" hasCustomPrompt="1"/>
          </p:nvPr>
        </p:nvSpPr>
        <p:spPr>
          <a:xfrm>
            <a:off x="259292" y="763488"/>
            <a:ext cx="8625418" cy="649288"/>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tx2">
                    <a:lumMod val="7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dirty="0" smtClean="0"/>
              <a:t>メッセージラインを記載　メッセージラインを記載　メッセージラインを記載　メッセージラインを記載　メッセージラインを記載　メッセージラインを記載　　</a:t>
            </a:r>
          </a:p>
        </p:txBody>
      </p:sp>
      <p:sp>
        <p:nvSpPr>
          <p:cNvPr id="46" name="Rectangle 29" descr="大理石 (白)"/>
          <p:cNvSpPr>
            <a:spLocks noChangeArrowheads="1"/>
          </p:cNvSpPr>
          <p:nvPr userDrawn="1"/>
        </p:nvSpPr>
        <p:spPr bwMode="auto">
          <a:xfrm>
            <a:off x="3707904" y="6729383"/>
            <a:ext cx="1872208" cy="130601"/>
          </a:xfrm>
          <a:prstGeom prst="rect">
            <a:avLst/>
          </a:prstGeom>
          <a:noFill/>
          <a:ln w="9525">
            <a:noFill/>
            <a:miter lim="800000"/>
            <a:headEnd/>
            <a:tailEnd/>
          </a:ln>
          <a:effectLst/>
        </p:spPr>
        <p:txBody>
          <a:bodyPr wrap="none" anchor="ctr"/>
          <a:lstStyle/>
          <a:p>
            <a:pPr lvl="0" algn="ctr"/>
            <a:r>
              <a:rPr lang="en-US" altLang="ja-JP" sz="800" baseline="0" dirty="0" smtClean="0">
                <a:solidFill>
                  <a:schemeClr val="tx1">
                    <a:lumMod val="60000"/>
                    <a:lumOff val="40000"/>
                  </a:schemeClr>
                </a:solidFill>
              </a:rPr>
              <a:t>© 2016  ALC PRESS INC. </a:t>
            </a:r>
            <a:endParaRPr lang="en-US" altLang="ja-JP" sz="800" baseline="0" dirty="0">
              <a:solidFill>
                <a:schemeClr val="tx1">
                  <a:lumMod val="60000"/>
                  <a:lumOff val="40000"/>
                </a:schemeClr>
              </a:solidFill>
            </a:endParaRPr>
          </a:p>
        </p:txBody>
      </p:sp>
      <p:pic>
        <p:nvPicPr>
          <p:cNvPr id="11" name="Picture 2" descr="C:\Users\maono\Desktop\ALC_PPT\PPT素材\ALC_CORPORATE_BASIC\ALC_CORPORATE_BASIC_CONFIDENCE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84368" y="65694"/>
            <a:ext cx="1187624" cy="758318"/>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プレースホルダー 29"/>
          <p:cNvSpPr>
            <a:spLocks noGrp="1"/>
          </p:cNvSpPr>
          <p:nvPr>
            <p:ph type="body" sz="quarter" idx="10"/>
          </p:nvPr>
        </p:nvSpPr>
        <p:spPr>
          <a:xfrm>
            <a:off x="259292" y="188639"/>
            <a:ext cx="7540368" cy="424929"/>
          </a:xfrm>
          <a:noFill/>
          <a:ln>
            <a:noFill/>
          </a:ln>
        </p:spPr>
        <p:txBody>
          <a:bodyPr lIns="90000" anchor="t">
            <a:noAutofit/>
          </a:bodyPr>
          <a:lstStyle>
            <a:lvl1pPr marL="0" indent="0">
              <a:buNone/>
              <a:defRPr sz="2400" b="1">
                <a:solidFill>
                  <a:schemeClr val="tx1"/>
                </a:solidFill>
              </a:defRPr>
            </a:lvl1pPr>
          </a:lstStyle>
          <a:p>
            <a:pPr lvl="0"/>
            <a:endParaRPr kumimoji="1" lang="ja-JP" altLang="en-US" dirty="0" smtClean="0"/>
          </a:p>
        </p:txBody>
      </p:sp>
      <p:pic>
        <p:nvPicPr>
          <p:cNvPr id="10" name="Picture 2" descr="C:\Users\s-masui\Desktop\20150421PPTページ番号飾り.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527591" y="6476687"/>
            <a:ext cx="1616150" cy="38534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29" descr="大理石 (白)"/>
          <p:cNvSpPr>
            <a:spLocks noChangeArrowheads="1"/>
          </p:cNvSpPr>
          <p:nvPr userDrawn="1"/>
        </p:nvSpPr>
        <p:spPr bwMode="auto">
          <a:xfrm>
            <a:off x="8676457" y="6696075"/>
            <a:ext cx="479984" cy="161925"/>
          </a:xfrm>
          <a:prstGeom prst="rect">
            <a:avLst/>
          </a:prstGeom>
          <a:noFill/>
          <a:ln w="9525">
            <a:noFill/>
            <a:miter lim="800000"/>
            <a:headEnd/>
            <a:tailEnd/>
          </a:ln>
          <a:effectLst/>
        </p:spPr>
        <p:txBody>
          <a:bodyPr wrap="none" anchor="t"/>
          <a:lstStyle/>
          <a:p>
            <a:pPr algn="r">
              <a:defRPr/>
            </a:pPr>
            <a:fld id="{9AC7C4D6-DB7E-49B8-B8C2-D1D9C58BC15F}" type="slidenum">
              <a:rPr lang="ja-JP" altLang="en-US" sz="900" smtClean="0">
                <a:solidFill>
                  <a:schemeClr val="bg1"/>
                </a:solidFill>
              </a:rPr>
              <a:pPr/>
              <a:t>‹#›</a:t>
            </a:fld>
            <a:endParaRPr lang="en-US" altLang="ja-JP" sz="900" dirty="0">
              <a:solidFill>
                <a:schemeClr val="bg1"/>
              </a:solidFill>
              <a:latin typeface="+mn-lt"/>
            </a:endParaRPr>
          </a:p>
        </p:txBody>
      </p:sp>
    </p:spTree>
    <p:extLst>
      <p:ext uri="{BB962C8B-B14F-4D97-AF65-F5344CB8AC3E}">
        <p14:creationId xmlns:p14="http://schemas.microsoft.com/office/powerpoint/2010/main" val="374637089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10" name="Rectangle 29" descr="大理石 (白)"/>
          <p:cNvSpPr>
            <a:spLocks noChangeArrowheads="1"/>
          </p:cNvSpPr>
          <p:nvPr userDrawn="1"/>
        </p:nvSpPr>
        <p:spPr bwMode="auto">
          <a:xfrm>
            <a:off x="3707904" y="6729383"/>
            <a:ext cx="1872208" cy="130601"/>
          </a:xfrm>
          <a:prstGeom prst="rect">
            <a:avLst/>
          </a:prstGeom>
          <a:noFill/>
          <a:ln w="9525">
            <a:noFill/>
            <a:miter lim="800000"/>
            <a:headEnd/>
            <a:tailEnd/>
          </a:ln>
          <a:effectLst/>
        </p:spPr>
        <p:txBody>
          <a:bodyPr wrap="none" anchor="ctr"/>
          <a:lstStyle/>
          <a:p>
            <a:pPr lvl="0" algn="ctr"/>
            <a:r>
              <a:rPr lang="en-US" altLang="ja-JP" sz="800" baseline="0" dirty="0" smtClean="0">
                <a:solidFill>
                  <a:schemeClr val="tx1">
                    <a:lumMod val="60000"/>
                    <a:lumOff val="40000"/>
                  </a:schemeClr>
                </a:solidFill>
              </a:rPr>
              <a:t>© 2016  ALC PRESS INC. </a:t>
            </a:r>
            <a:endParaRPr lang="en-US" altLang="ja-JP" sz="800" baseline="0" dirty="0">
              <a:solidFill>
                <a:schemeClr val="tx1">
                  <a:lumMod val="60000"/>
                  <a:lumOff val="40000"/>
                </a:schemeClr>
              </a:solidFill>
            </a:endParaRPr>
          </a:p>
        </p:txBody>
      </p:sp>
      <p:cxnSp>
        <p:nvCxnSpPr>
          <p:cNvPr id="50" name="直線コネクタ 49"/>
          <p:cNvCxnSpPr/>
          <p:nvPr userDrawn="1"/>
        </p:nvCxnSpPr>
        <p:spPr>
          <a:xfrm flipV="1">
            <a:off x="0" y="1395"/>
            <a:ext cx="3275856" cy="2052515"/>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userDrawn="1"/>
        </p:nvCxnSpPr>
        <p:spPr>
          <a:xfrm flipV="1">
            <a:off x="-25087" y="415824"/>
            <a:ext cx="9144477" cy="780928"/>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sp>
        <p:nvSpPr>
          <p:cNvPr id="11" name="Rectangle 29" descr="大理石 (白)"/>
          <p:cNvSpPr>
            <a:spLocks noChangeArrowheads="1"/>
          </p:cNvSpPr>
          <p:nvPr userDrawn="1"/>
        </p:nvSpPr>
        <p:spPr bwMode="auto">
          <a:xfrm>
            <a:off x="8676457" y="6696075"/>
            <a:ext cx="479984" cy="161925"/>
          </a:xfrm>
          <a:prstGeom prst="rect">
            <a:avLst/>
          </a:prstGeom>
          <a:noFill/>
          <a:ln w="9525">
            <a:noFill/>
            <a:miter lim="800000"/>
            <a:headEnd/>
            <a:tailEnd/>
          </a:ln>
          <a:effectLst/>
        </p:spPr>
        <p:txBody>
          <a:bodyPr wrap="none" anchor="t"/>
          <a:lstStyle/>
          <a:p>
            <a:pPr algn="r">
              <a:defRPr/>
            </a:pPr>
            <a:fld id="{9AC7C4D6-DB7E-49B8-B8C2-D1D9C58BC15F}" type="slidenum">
              <a:rPr lang="ja-JP" altLang="en-US" sz="900" smtClean="0">
                <a:solidFill>
                  <a:schemeClr val="bg1">
                    <a:lumMod val="50000"/>
                  </a:schemeClr>
                </a:solidFill>
              </a:rPr>
              <a:pPr/>
              <a:t>‹#›</a:t>
            </a:fld>
            <a:endParaRPr lang="en-US" altLang="ja-JP" sz="900" dirty="0">
              <a:solidFill>
                <a:schemeClr val="bg1">
                  <a:lumMod val="50000"/>
                </a:schemeClr>
              </a:solidFill>
              <a:latin typeface="+mn-lt"/>
            </a:endParaRPr>
          </a:p>
        </p:txBody>
      </p:sp>
      <p:sp>
        <p:nvSpPr>
          <p:cNvPr id="8" name="テキスト プレースホルダー 3"/>
          <p:cNvSpPr>
            <a:spLocks noGrp="1"/>
          </p:cNvSpPr>
          <p:nvPr>
            <p:ph type="body" sz="quarter" idx="10"/>
          </p:nvPr>
        </p:nvSpPr>
        <p:spPr>
          <a:xfrm>
            <a:off x="1488356" y="2205038"/>
            <a:ext cx="6336704" cy="2376487"/>
          </a:xfrm>
        </p:spPr>
        <p:txBody>
          <a:bodyPr>
            <a:noAutofit/>
          </a:bodyPr>
          <a:lstStyle>
            <a:lvl1pPr marL="446088" indent="-446088">
              <a:buClr>
                <a:schemeClr val="tx2"/>
              </a:buClr>
              <a:buFont typeface="+mj-lt"/>
              <a:buAutoNum type="arabicPeriod"/>
              <a:defRPr sz="2000">
                <a:solidFill>
                  <a:schemeClr val="tx1"/>
                </a:solidFill>
              </a:defRPr>
            </a:lvl1pPr>
            <a:lvl2pPr marL="804863" indent="-347663">
              <a:buClr>
                <a:schemeClr val="tx2"/>
              </a:buClr>
              <a:buFont typeface="Arial" panose="020B0604020202020204" pitchFamily="34" charset="0"/>
              <a:buChar char="•"/>
              <a:defRPr sz="1800">
                <a:solidFill>
                  <a:schemeClr val="tx1"/>
                </a:solidFill>
              </a:defRPr>
            </a:lvl2pPr>
            <a:lvl3pPr marL="1252538" indent="-338138">
              <a:buClr>
                <a:schemeClr val="tx2"/>
              </a:buClr>
              <a:buFont typeface="メイリオ" panose="020B0604030504040204" pitchFamily="50" charset="-128"/>
              <a:buChar char="–"/>
              <a:defRPr sz="1600">
                <a:solidFill>
                  <a:schemeClr val="tx1"/>
                </a:solidFill>
              </a:defRPr>
            </a:lvl3pPr>
            <a:lvl4pPr marL="1828800" indent="-457200">
              <a:buFont typeface="+mj-lt"/>
              <a:buAutoNum type="arabicPeriod"/>
              <a:defRPr sz="1800"/>
            </a:lvl4pPr>
            <a:lvl5pPr marL="2286000" indent="-457200">
              <a:buFont typeface="+mj-lt"/>
              <a:buAutoNum type="arabicPeriod"/>
              <a:defRPr sz="18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21536949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90464" y="3184686"/>
            <a:ext cx="7163073" cy="488628"/>
          </a:xfrm>
        </p:spPr>
        <p:txBody>
          <a:bodyPr anchor="ctr">
            <a:normAutofit/>
          </a:bodyPr>
          <a:lstStyle>
            <a:lvl1pPr algn="ctr">
              <a:defRPr sz="2400" b="1" cap="all">
                <a:solidFill>
                  <a:schemeClr val="tx2">
                    <a:lumMod val="75000"/>
                  </a:schemeClr>
                </a:solidFill>
              </a:defRPr>
            </a:lvl1pPr>
          </a:lstStyle>
          <a:p>
            <a:r>
              <a:rPr kumimoji="1" lang="ja-JP" altLang="en-US" dirty="0" smtClean="0"/>
              <a:t>セクションの見出し</a:t>
            </a:r>
            <a:endParaRPr kumimoji="1" lang="ja-JP" altLang="en-US" dirty="0"/>
          </a:p>
        </p:txBody>
      </p:sp>
      <p:sp>
        <p:nvSpPr>
          <p:cNvPr id="10" name="Rectangle 29" descr="大理石 (白)"/>
          <p:cNvSpPr>
            <a:spLocks noChangeArrowheads="1"/>
          </p:cNvSpPr>
          <p:nvPr userDrawn="1"/>
        </p:nvSpPr>
        <p:spPr bwMode="auto">
          <a:xfrm>
            <a:off x="3707904" y="6729383"/>
            <a:ext cx="1872208" cy="130601"/>
          </a:xfrm>
          <a:prstGeom prst="rect">
            <a:avLst/>
          </a:prstGeom>
          <a:noFill/>
          <a:ln w="9525">
            <a:noFill/>
            <a:miter lim="800000"/>
            <a:headEnd/>
            <a:tailEnd/>
          </a:ln>
          <a:effectLst/>
        </p:spPr>
        <p:txBody>
          <a:bodyPr wrap="none" anchor="ctr"/>
          <a:lstStyle/>
          <a:p>
            <a:pPr lvl="0" algn="ctr"/>
            <a:r>
              <a:rPr lang="en-US" altLang="ja-JP" sz="800" baseline="0" dirty="0" smtClean="0">
                <a:solidFill>
                  <a:schemeClr val="tx1">
                    <a:lumMod val="60000"/>
                    <a:lumOff val="40000"/>
                  </a:schemeClr>
                </a:solidFill>
              </a:rPr>
              <a:t>© 2016  ALC PRESS INC. </a:t>
            </a:r>
            <a:endParaRPr lang="en-US" altLang="ja-JP" sz="800" baseline="0" dirty="0">
              <a:solidFill>
                <a:schemeClr val="tx1">
                  <a:lumMod val="60000"/>
                  <a:lumOff val="40000"/>
                </a:schemeClr>
              </a:solidFill>
            </a:endParaRPr>
          </a:p>
        </p:txBody>
      </p:sp>
      <p:cxnSp>
        <p:nvCxnSpPr>
          <p:cNvPr id="50" name="直線コネクタ 49"/>
          <p:cNvCxnSpPr/>
          <p:nvPr userDrawn="1"/>
        </p:nvCxnSpPr>
        <p:spPr>
          <a:xfrm flipV="1">
            <a:off x="0" y="1395"/>
            <a:ext cx="3275856" cy="2052515"/>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userDrawn="1"/>
        </p:nvCxnSpPr>
        <p:spPr>
          <a:xfrm flipV="1">
            <a:off x="-25087" y="415824"/>
            <a:ext cx="9144477" cy="780928"/>
          </a:xfrm>
          <a:prstGeom prst="line">
            <a:avLst/>
          </a:prstGeom>
          <a:ln w="10160">
            <a:solidFill>
              <a:srgbClr val="007396"/>
            </a:solidFill>
          </a:ln>
        </p:spPr>
        <p:style>
          <a:lnRef idx="1">
            <a:schemeClr val="accent1"/>
          </a:lnRef>
          <a:fillRef idx="0">
            <a:schemeClr val="accent1"/>
          </a:fillRef>
          <a:effectRef idx="0">
            <a:schemeClr val="accent1"/>
          </a:effectRef>
          <a:fontRef idx="minor">
            <a:schemeClr val="tx1"/>
          </a:fontRef>
        </p:style>
      </p:cxnSp>
      <p:sp>
        <p:nvSpPr>
          <p:cNvPr id="11" name="Rectangle 29" descr="大理石 (白)"/>
          <p:cNvSpPr>
            <a:spLocks noChangeArrowheads="1"/>
          </p:cNvSpPr>
          <p:nvPr userDrawn="1"/>
        </p:nvSpPr>
        <p:spPr bwMode="auto">
          <a:xfrm>
            <a:off x="8676457" y="6696075"/>
            <a:ext cx="479984" cy="161925"/>
          </a:xfrm>
          <a:prstGeom prst="rect">
            <a:avLst/>
          </a:prstGeom>
          <a:noFill/>
          <a:ln w="9525">
            <a:noFill/>
            <a:miter lim="800000"/>
            <a:headEnd/>
            <a:tailEnd/>
          </a:ln>
          <a:effectLst/>
        </p:spPr>
        <p:txBody>
          <a:bodyPr wrap="none" anchor="t"/>
          <a:lstStyle/>
          <a:p>
            <a:pPr algn="r">
              <a:defRPr/>
            </a:pPr>
            <a:fld id="{9AC7C4D6-DB7E-49B8-B8C2-D1D9C58BC15F}" type="slidenum">
              <a:rPr lang="ja-JP" altLang="en-US" sz="900" smtClean="0">
                <a:solidFill>
                  <a:schemeClr val="bg1">
                    <a:lumMod val="50000"/>
                  </a:schemeClr>
                </a:solidFill>
              </a:rPr>
              <a:pPr/>
              <a:t>‹#›</a:t>
            </a:fld>
            <a:endParaRPr lang="en-US" altLang="ja-JP" sz="900" dirty="0">
              <a:solidFill>
                <a:schemeClr val="bg1">
                  <a:lumMod val="50000"/>
                </a:schemeClr>
              </a:solidFill>
              <a:latin typeface="+mn-lt"/>
            </a:endParaRPr>
          </a:p>
        </p:txBody>
      </p:sp>
      <p:sp>
        <p:nvSpPr>
          <p:cNvPr id="4" name="テキスト プレースホルダー 3"/>
          <p:cNvSpPr>
            <a:spLocks noGrp="1"/>
          </p:cNvSpPr>
          <p:nvPr>
            <p:ph type="body" sz="quarter" idx="10" hasCustomPrompt="1"/>
          </p:nvPr>
        </p:nvSpPr>
        <p:spPr>
          <a:xfrm>
            <a:off x="467544" y="167545"/>
            <a:ext cx="1002432" cy="813183"/>
          </a:xfrm>
        </p:spPr>
        <p:txBody>
          <a:bodyPr wrap="none" anchor="ctr">
            <a:noAutofit/>
          </a:bodyPr>
          <a:lstStyle>
            <a:lvl1pPr marL="0" indent="0" algn="ctr">
              <a:buNone/>
              <a:defRPr kumimoji="1" lang="ja-JP" altLang="en-US" sz="4000" b="1" kern="1200" cap="all" dirty="0" smtClean="0">
                <a:solidFill>
                  <a:schemeClr val="tx2">
                    <a:lumMod val="75000"/>
                  </a:schemeClr>
                </a:solidFill>
                <a:latin typeface="+mj-lt"/>
                <a:ea typeface="+mj-ea"/>
                <a:cs typeface="+mj-cs"/>
              </a:defRPr>
            </a:lvl1pPr>
          </a:lstStyle>
          <a:p>
            <a:pPr lvl="0"/>
            <a:r>
              <a:rPr kumimoji="1" lang="ja-JP" altLang="en-US" dirty="0" smtClean="0"/>
              <a:t>＃</a:t>
            </a:r>
          </a:p>
        </p:txBody>
      </p:sp>
    </p:spTree>
    <p:extLst>
      <p:ext uri="{BB962C8B-B14F-4D97-AF65-F5344CB8AC3E}">
        <p14:creationId xmlns:p14="http://schemas.microsoft.com/office/powerpoint/2010/main" val="384107187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ja-JP" altLang="en-US" sz="900"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AC7C4D6-DB7E-49B8-B8C2-D1D9C58BC15F}" type="slidenum">
              <a:rPr lang="ja-JP" altLang="en-US" smtClean="0"/>
              <a:pPr/>
              <a:t>‹#›</a:t>
            </a:fld>
            <a:endParaRPr lang="ja-JP" altLang="en-US" dirty="0"/>
          </a:p>
        </p:txBody>
      </p:sp>
    </p:spTree>
    <p:extLst>
      <p:ext uri="{BB962C8B-B14F-4D97-AF65-F5344CB8AC3E}">
        <p14:creationId xmlns:p14="http://schemas.microsoft.com/office/powerpoint/2010/main" val="3741400362"/>
      </p:ext>
    </p:extLst>
  </p:cSld>
  <p:clrMap bg1="lt1" tx1="dk1" bg2="lt2" tx2="dk2" accent1="accent1" accent2="accent2" accent3="accent3" accent4="accent4" accent5="accent5" accent6="accent6" hlink="hlink" folHlink="folHlink"/>
  <p:sldLayoutIdLst>
    <p:sldLayoutId id="2147483867" r:id="rId1"/>
    <p:sldLayoutId id="2147483808" r:id="rId2"/>
    <p:sldLayoutId id="2147483877" r:id="rId3"/>
    <p:sldLayoutId id="2147483880" r:id="rId4"/>
    <p:sldLayoutId id="2147483651" r:id="rId5"/>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2843808" y="5733256"/>
            <a:ext cx="3096344" cy="792088"/>
          </a:xfrm>
          <a:prstGeom prst="rect">
            <a:avLst/>
          </a:prstGeom>
          <a:noFill/>
        </p:spPr>
        <p:txBody>
          <a:bodyPr vert="horz" lIns="91440" tIns="45720" rIns="91440" bIns="45720" rtlCol="0" anchor="t">
            <a:noAutofit/>
          </a:bodyPr>
          <a:lstStyle>
            <a:lvl1pPr algn="l" defTabSz="914400" rtl="0" eaLnBrk="1" latinLnBrk="0" hangingPunct="1">
              <a:spcBef>
                <a:spcPct val="0"/>
              </a:spcBef>
              <a:buNone/>
              <a:defRPr kumimoji="1" sz="2800" kern="1200">
                <a:solidFill>
                  <a:schemeClr val="tx1"/>
                </a:solidFill>
                <a:latin typeface="+mj-lt"/>
                <a:ea typeface="+mj-ea"/>
                <a:cs typeface="+mj-cs"/>
              </a:defRPr>
            </a:lvl1pPr>
          </a:lstStyle>
          <a:p>
            <a:pPr>
              <a:spcBef>
                <a:spcPts val="600"/>
              </a:spcBef>
            </a:pPr>
            <a:r>
              <a:rPr kumimoji="1" lang="ja-JP" altLang="en-US" sz="1800" b="1" u="none" kern="1200" dirty="0" smtClean="0">
                <a:solidFill>
                  <a:schemeClr val="tx2">
                    <a:lumMod val="75000"/>
                  </a:schemeClr>
                </a:solidFill>
                <a:latin typeface="+mj-ea"/>
              </a:rPr>
              <a:t>株式会社</a:t>
            </a:r>
            <a:r>
              <a:rPr kumimoji="1" lang="en-US" altLang="ja-JP" sz="1800" b="1" u="none" kern="1200" dirty="0" err="1" smtClean="0">
                <a:solidFill>
                  <a:schemeClr val="tx2">
                    <a:lumMod val="75000"/>
                  </a:schemeClr>
                </a:solidFill>
                <a:latin typeface="+mj-ea"/>
              </a:rPr>
              <a:t>evinet</a:t>
            </a:r>
            <a:r>
              <a:rPr kumimoji="1" lang="en-US" altLang="ja-JP" sz="1800" b="1" u="none" kern="1200" dirty="0" smtClean="0">
                <a:solidFill>
                  <a:schemeClr val="tx2">
                    <a:lumMod val="75000"/>
                  </a:schemeClr>
                </a:solidFill>
                <a:latin typeface="+mj-ea"/>
              </a:rPr>
              <a:t> </a:t>
            </a:r>
            <a:r>
              <a:rPr kumimoji="1" lang="en-US" altLang="ja-JP" sz="1800" b="1" u="none" kern="1200" dirty="0" smtClean="0">
                <a:solidFill>
                  <a:schemeClr val="tx2">
                    <a:lumMod val="75000"/>
                  </a:schemeClr>
                </a:solidFill>
                <a:latin typeface="+mj-ea"/>
              </a:rPr>
              <a:t>biz</a:t>
            </a:r>
            <a:r>
              <a:rPr kumimoji="1" lang="ja-JP" altLang="en-US" sz="1800" b="1" u="none" kern="1200" dirty="0" smtClean="0">
                <a:solidFill>
                  <a:schemeClr val="tx2">
                    <a:lumMod val="75000"/>
                  </a:schemeClr>
                </a:solidFill>
                <a:latin typeface="+mj-ea"/>
              </a:rPr>
              <a:t> </a:t>
            </a:r>
            <a:endParaRPr kumimoji="1" lang="en-US" altLang="ja-JP" sz="1800" b="1" u="none" kern="1200" dirty="0" smtClean="0">
              <a:solidFill>
                <a:schemeClr val="tx2">
                  <a:lumMod val="75000"/>
                </a:schemeClr>
              </a:solidFill>
              <a:latin typeface="+mj-ea"/>
            </a:endParaRPr>
          </a:p>
          <a:p>
            <a:pPr>
              <a:spcBef>
                <a:spcPts val="600"/>
              </a:spcBef>
            </a:pPr>
            <a:r>
              <a:rPr kumimoji="1" lang="en-US" altLang="ja-JP" sz="1800" b="1" u="none" kern="1200" dirty="0" err="1" smtClean="0">
                <a:solidFill>
                  <a:schemeClr val="tx2">
                    <a:lumMod val="75000"/>
                  </a:schemeClr>
                </a:solidFill>
                <a:latin typeface="+mj-ea"/>
              </a:rPr>
              <a:t>Evine</a:t>
            </a:r>
            <a:r>
              <a:rPr kumimoji="1" lang="ja-JP" altLang="en-US" sz="1800" b="1" u="none" kern="1200" dirty="0" smtClean="0">
                <a:solidFill>
                  <a:schemeClr val="tx2">
                    <a:lumMod val="75000"/>
                  </a:schemeClr>
                </a:solidFill>
                <a:latin typeface="+mj-ea"/>
              </a:rPr>
              <a:t>の英語塾</a:t>
            </a:r>
            <a:endParaRPr lang="en-US" altLang="ja-JP" sz="1800" b="1" dirty="0" smtClean="0">
              <a:solidFill>
                <a:schemeClr val="tx2">
                  <a:lumMod val="75000"/>
                </a:schemeClr>
              </a:solidFill>
              <a:latin typeface="+mj-ea"/>
            </a:endParaRPr>
          </a:p>
        </p:txBody>
      </p:sp>
      <p:sp>
        <p:nvSpPr>
          <p:cNvPr id="4" name="サブタイトル 3"/>
          <p:cNvSpPr>
            <a:spLocks noGrp="1"/>
          </p:cNvSpPr>
          <p:nvPr>
            <p:ph type="subTitle" idx="1"/>
          </p:nvPr>
        </p:nvSpPr>
        <p:spPr>
          <a:xfrm>
            <a:off x="2843808" y="3789040"/>
            <a:ext cx="6840760" cy="576064"/>
          </a:xfrm>
        </p:spPr>
        <p:txBody>
          <a:bodyPr/>
          <a:lstStyle/>
          <a:p>
            <a:r>
              <a:rPr kumimoji="1" lang="ja-JP" altLang="en-US" dirty="0" smtClean="0">
                <a:solidFill>
                  <a:schemeClr val="tx2">
                    <a:lumMod val="75000"/>
                  </a:schemeClr>
                </a:solidFill>
              </a:rPr>
              <a:t>コース詳細</a:t>
            </a:r>
            <a:endParaRPr kumimoji="1" lang="ja-JP" altLang="en-US" dirty="0">
              <a:solidFill>
                <a:schemeClr val="tx2">
                  <a:lumMod val="75000"/>
                </a:schemeClr>
              </a:solidFill>
            </a:endParaRPr>
          </a:p>
        </p:txBody>
      </p:sp>
      <p:sp>
        <p:nvSpPr>
          <p:cNvPr id="5" name="タイトル 4"/>
          <p:cNvSpPr>
            <a:spLocks noGrp="1"/>
          </p:cNvSpPr>
          <p:nvPr>
            <p:ph type="ctrTitle"/>
          </p:nvPr>
        </p:nvSpPr>
        <p:spPr>
          <a:xfrm>
            <a:off x="2558171" y="2348880"/>
            <a:ext cx="6838528" cy="1368153"/>
          </a:xfrm>
        </p:spPr>
        <p:txBody>
          <a:bodyPr>
            <a:normAutofit/>
          </a:bodyPr>
          <a:lstStyle/>
          <a:p>
            <a:r>
              <a:rPr lang="en-US" altLang="ja-JP" dirty="0" smtClean="0">
                <a:solidFill>
                  <a:schemeClr val="tx2">
                    <a:lumMod val="75000"/>
                  </a:schemeClr>
                </a:solidFill>
              </a:rPr>
              <a:t>E</a:t>
            </a:r>
            <a:r>
              <a:rPr lang="ja-JP" altLang="en-US" dirty="0" smtClean="0">
                <a:solidFill>
                  <a:schemeClr val="tx2">
                    <a:lumMod val="75000"/>
                  </a:schemeClr>
                </a:solidFill>
              </a:rPr>
              <a:t>ラーニング講座</a:t>
            </a:r>
            <a:r>
              <a:rPr lang="en-US" altLang="ja-JP" dirty="0" smtClean="0">
                <a:solidFill>
                  <a:schemeClr val="tx2">
                    <a:lumMod val="75000"/>
                  </a:schemeClr>
                </a:solidFill>
              </a:rPr>
              <a:t/>
            </a:r>
            <a:br>
              <a:rPr lang="en-US" altLang="ja-JP" dirty="0" smtClean="0">
                <a:solidFill>
                  <a:schemeClr val="tx2">
                    <a:lumMod val="75000"/>
                  </a:schemeClr>
                </a:solidFill>
              </a:rPr>
            </a:br>
            <a:r>
              <a:rPr lang="ja-JP" altLang="en-US" dirty="0" smtClean="0">
                <a:solidFill>
                  <a:schemeClr val="tx2">
                    <a:lumMod val="75000"/>
                  </a:schemeClr>
                </a:solidFill>
              </a:rPr>
              <a:t>基礎からの英文法トレーニングコース</a:t>
            </a:r>
            <a:endParaRPr kumimoji="1" lang="ja-JP" altLang="en-US" dirty="0">
              <a:solidFill>
                <a:schemeClr val="tx2">
                  <a:lumMod val="75000"/>
                </a:schemeClr>
              </a:solidFill>
            </a:endParaRPr>
          </a:p>
        </p:txBody>
      </p:sp>
      <p:pic>
        <p:nvPicPr>
          <p:cNvPr id="9" name="Picture 4" descr="C:\Users\anaka\Desktop\NANLogo縦.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348880"/>
            <a:ext cx="1999141" cy="2596346"/>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p:cNvSpPr txBox="1">
            <a:spLocks/>
          </p:cNvSpPr>
          <p:nvPr/>
        </p:nvSpPr>
        <p:spPr>
          <a:xfrm>
            <a:off x="7380312" y="188640"/>
            <a:ext cx="1152128" cy="180020"/>
          </a:xfrm>
          <a:prstGeom prst="rect">
            <a:avLst/>
          </a:prstGeom>
          <a:noFill/>
        </p:spPr>
        <p:txBody>
          <a:bodyPr vert="horz" lIns="91440" tIns="45720" rIns="91440" bIns="45720" rtlCol="0" anchor="t">
            <a:noAutofit/>
          </a:bodyPr>
          <a:lstStyle>
            <a:lvl1pPr algn="l" defTabSz="914400" rtl="0" eaLnBrk="1" latinLnBrk="0" hangingPunct="1">
              <a:spcBef>
                <a:spcPct val="0"/>
              </a:spcBef>
              <a:buNone/>
              <a:defRPr kumimoji="1" sz="2800" kern="1200">
                <a:solidFill>
                  <a:schemeClr val="tx1"/>
                </a:solidFill>
                <a:latin typeface="+mj-lt"/>
                <a:ea typeface="+mj-ea"/>
                <a:cs typeface="+mj-cs"/>
              </a:defRPr>
            </a:lvl1pPr>
          </a:lstStyle>
          <a:p>
            <a:pPr>
              <a:spcBef>
                <a:spcPts val="600"/>
              </a:spcBef>
            </a:pPr>
            <a:r>
              <a:rPr lang="en-US" altLang="ja-JP" sz="1100" dirty="0" smtClean="0">
                <a:solidFill>
                  <a:schemeClr val="tx2">
                    <a:lumMod val="75000"/>
                  </a:schemeClr>
                </a:solidFill>
                <a:latin typeface="メイリオ" panose="020B0604030504040204" pitchFamily="50" charset="-128"/>
              </a:rPr>
              <a:t>2017/02/01</a:t>
            </a:r>
            <a:r>
              <a:rPr lang="ja-JP" altLang="en-US" sz="1100" dirty="0" smtClean="0">
                <a:solidFill>
                  <a:schemeClr val="tx2">
                    <a:lumMod val="75000"/>
                  </a:schemeClr>
                </a:solidFill>
                <a:latin typeface="メイリオ" panose="020B0604030504040204" pitchFamily="50" charset="-128"/>
              </a:rPr>
              <a:t>版</a:t>
            </a:r>
            <a:endParaRPr lang="en-US" altLang="ja-JP" sz="1100" dirty="0" smtClean="0">
              <a:solidFill>
                <a:schemeClr val="tx2">
                  <a:lumMod val="75000"/>
                </a:schemeClr>
              </a:solidFill>
              <a:latin typeface="メイリオ" panose="020B0604030504040204" pitchFamily="50" charset="-128"/>
            </a:endParaRPr>
          </a:p>
        </p:txBody>
      </p:sp>
    </p:spTree>
    <p:extLst>
      <p:ext uri="{BB962C8B-B14F-4D97-AF65-F5344CB8AC3E}">
        <p14:creationId xmlns:p14="http://schemas.microsoft.com/office/powerpoint/2010/main" val="36148593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211386606"/>
              </p:ext>
            </p:extLst>
          </p:nvPr>
        </p:nvGraphicFramePr>
        <p:xfrm>
          <a:off x="323528" y="3371623"/>
          <a:ext cx="4104522" cy="2844921"/>
        </p:xfrm>
        <a:graphic>
          <a:graphicData uri="http://schemas.openxmlformats.org/drawingml/2006/table">
            <a:tbl>
              <a:tblPr>
                <a:effectLst>
                  <a:outerShdw blurRad="50800" dist="38100" dir="2700000" algn="tl" rotWithShape="0">
                    <a:prstClr val="black">
                      <a:alpha val="40000"/>
                    </a:prstClr>
                  </a:outerShdw>
                </a:effectLst>
                <a:tableStyleId>{616DA210-FB5B-4158-B5E0-FEB733F419BA}</a:tableStyleId>
              </a:tblPr>
              <a:tblGrid>
                <a:gridCol w="456058"/>
                <a:gridCol w="456058"/>
                <a:gridCol w="456058"/>
                <a:gridCol w="456058"/>
                <a:gridCol w="456058"/>
                <a:gridCol w="456058"/>
                <a:gridCol w="456058"/>
                <a:gridCol w="456058"/>
                <a:gridCol w="456058"/>
              </a:tblGrid>
              <a:tr h="501358">
                <a:tc gridSpan="9">
                  <a:txBody>
                    <a:bodyPr/>
                    <a:lstStyle/>
                    <a:p>
                      <a:pPr>
                        <a:lnSpc>
                          <a:spcPct val="150000"/>
                        </a:lnSpc>
                      </a:pPr>
                      <a:r>
                        <a:rPr kumimoji="1" lang="ja-JP" altLang="en-US" sz="1100" b="1" dirty="0" smtClean="0">
                          <a:latin typeface="ＭＳ Ｐゴシック" panose="020B0600070205080204" pitchFamily="50" charset="-128"/>
                          <a:ea typeface="ＭＳ Ｐゴシック" panose="020B0600070205080204" pitchFamily="50" charset="-128"/>
                        </a:rPr>
                        <a:t>弱点</a:t>
                      </a:r>
                      <a:r>
                        <a:rPr kumimoji="1" lang="en-US" altLang="ja-JP" sz="1100" b="1" dirty="0" smtClean="0">
                          <a:latin typeface="ＭＳ Ｐゴシック" panose="020B0600070205080204" pitchFamily="50" charset="-128"/>
                          <a:ea typeface="ＭＳ Ｐゴシック" panose="020B0600070205080204" pitchFamily="50" charset="-128"/>
                        </a:rPr>
                        <a:t>/Your</a:t>
                      </a:r>
                      <a:r>
                        <a:rPr kumimoji="1" lang="en-US" altLang="ja-JP" sz="1100" b="1" baseline="0" dirty="0" smtClean="0">
                          <a:latin typeface="ＭＳ Ｐゴシック" panose="020B0600070205080204" pitchFamily="50" charset="-128"/>
                          <a:ea typeface="ＭＳ Ｐゴシック" panose="020B0600070205080204" pitchFamily="50" charset="-128"/>
                        </a:rPr>
                        <a:t> Weak Point</a:t>
                      </a:r>
                    </a:p>
                    <a:p>
                      <a:pPr>
                        <a:lnSpc>
                          <a:spcPct val="150000"/>
                        </a:lnSpc>
                      </a:pPr>
                      <a:r>
                        <a:rPr kumimoji="1" lang="en-US" altLang="ja-JP" sz="900" b="0" baseline="0" dirty="0" smtClean="0">
                          <a:latin typeface="ＭＳ Ｐゴシック" panose="020B0600070205080204" pitchFamily="50" charset="-128"/>
                          <a:ea typeface="ＭＳ Ｐゴシック" panose="020B0600070205080204" pitchFamily="50" charset="-128"/>
                        </a:rPr>
                        <a:t>         </a:t>
                      </a:r>
                      <a:r>
                        <a:rPr kumimoji="1" lang="ja-JP" altLang="en-US" sz="900" b="0" baseline="0" dirty="0" smtClean="0">
                          <a:latin typeface="ＭＳ Ｐゴシック" panose="020B0600070205080204" pitchFamily="50" charset="-128"/>
                          <a:ea typeface="ＭＳ Ｐゴシック" panose="020B0600070205080204" pitchFamily="50" charset="-128"/>
                        </a:rPr>
                        <a:t>マークのある</a:t>
                      </a:r>
                      <a:r>
                        <a:rPr kumimoji="1" lang="en-US" altLang="ja-JP" sz="900" b="0" baseline="0" dirty="0" smtClean="0">
                          <a:latin typeface="ＭＳ Ｐゴシック" panose="020B0600070205080204" pitchFamily="50" charset="-128"/>
                          <a:ea typeface="ＭＳ Ｐゴシック" panose="020B0600070205080204" pitchFamily="50" charset="-128"/>
                        </a:rPr>
                        <a:t>Lesson</a:t>
                      </a:r>
                      <a:r>
                        <a:rPr kumimoji="1" lang="ja-JP" altLang="en-US" sz="900" b="0" baseline="0" dirty="0" smtClean="0">
                          <a:latin typeface="ＭＳ Ｐゴシック" panose="020B0600070205080204" pitchFamily="50" charset="-128"/>
                          <a:ea typeface="ＭＳ Ｐゴシック" panose="020B0600070205080204" pitchFamily="50" charset="-128"/>
                        </a:rPr>
                        <a:t>はあなたの弱点です。特にしっかり学習しましょう。</a:t>
                      </a:r>
                      <a:endParaRPr kumimoji="1" lang="ja-JP" altLang="en-US" sz="800" b="0" dirty="0">
                        <a:latin typeface="ＭＳ Ｐゴシック" panose="020B0600070205080204" pitchFamily="50" charset="-128"/>
                        <a:ea typeface="ＭＳ Ｐゴシック" panose="020B0600070205080204" pitchFamily="50" charset="-128"/>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a:lnSpc>
                          <a:spcPct val="150000"/>
                        </a:lnSpc>
                      </a:pPr>
                      <a:endParaRPr kumimoji="1" lang="ja-JP" altLang="en-US" sz="1000" b="0" dirty="0">
                        <a:latin typeface="ＭＳ Ｐゴシック" panose="020B0600070205080204" pitchFamily="50" charset="-128"/>
                        <a:ea typeface="ＭＳ Ｐゴシック" panose="020B0600070205080204" pitchFamily="50" charset="-128"/>
                      </a:endParaRPr>
                    </a:p>
                  </a:txBody>
                  <a:tcPr marL="45720" marR="45720"/>
                </a:tc>
                <a:tc hMerge="1">
                  <a:txBody>
                    <a:bodyPr/>
                    <a:lstStyle/>
                    <a:p>
                      <a:pPr>
                        <a:lnSpc>
                          <a:spcPct val="150000"/>
                        </a:lnSpc>
                      </a:pPr>
                      <a:endParaRPr kumimoji="1" lang="ja-JP" altLang="en-US" sz="1000" b="0" dirty="0">
                        <a:latin typeface="ＭＳ Ｐゴシック" panose="020B0600070205080204" pitchFamily="50" charset="-128"/>
                        <a:ea typeface="ＭＳ Ｐゴシック" panose="020B0600070205080204" pitchFamily="50" charset="-128"/>
                      </a:endParaRPr>
                    </a:p>
                  </a:txBody>
                  <a:tcPr marL="45720" marR="45720"/>
                </a:tc>
                <a:tc hMerge="1">
                  <a:txBody>
                    <a:bodyPr/>
                    <a:lstStyle/>
                    <a:p>
                      <a:pPr>
                        <a:lnSpc>
                          <a:spcPct val="150000"/>
                        </a:lnSpc>
                      </a:pPr>
                      <a:endParaRPr kumimoji="1" lang="ja-JP" altLang="en-US" sz="1000" b="0" dirty="0">
                        <a:latin typeface="ＭＳ Ｐゴシック" panose="020B0600070205080204" pitchFamily="50" charset="-128"/>
                        <a:ea typeface="ＭＳ Ｐゴシック" panose="020B0600070205080204" pitchFamily="50" charset="-128"/>
                      </a:endParaRPr>
                    </a:p>
                  </a:txBody>
                  <a:tcPr marL="45720" marR="45720"/>
                </a:tc>
              </a:tr>
              <a:tr h="207102">
                <a:tc>
                  <a:txBody>
                    <a:bodyPr/>
                    <a:lstStyle/>
                    <a:p>
                      <a:pPr algn="ctr"/>
                      <a:r>
                        <a:rPr kumimoji="1" lang="en-US" altLang="ja-JP" sz="800" b="1" dirty="0" smtClean="0">
                          <a:solidFill>
                            <a:schemeClr val="bg1"/>
                          </a:solidFill>
                        </a:rPr>
                        <a:t>1</a:t>
                      </a:r>
                      <a:endParaRPr kumimoji="1" lang="ja-JP" altLang="en-US" sz="800" b="1" dirty="0">
                        <a:solidFill>
                          <a:schemeClr val="bg1"/>
                        </a:solidFill>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4</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5</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6</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7</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8</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9</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r>
              <a:tr h="345561">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207102">
                <a:tc>
                  <a:txBody>
                    <a:bodyPr/>
                    <a:lstStyle/>
                    <a:p>
                      <a:pPr algn="ctr"/>
                      <a:r>
                        <a:rPr kumimoji="1" lang="en-US" altLang="ja-JP" sz="800" b="1" dirty="0" smtClean="0">
                          <a:solidFill>
                            <a:schemeClr val="bg1"/>
                          </a:solidFill>
                        </a:rPr>
                        <a:t>10</a:t>
                      </a:r>
                      <a:endParaRPr kumimoji="1" lang="ja-JP" altLang="en-US" sz="800" b="1" dirty="0">
                        <a:solidFill>
                          <a:schemeClr val="bg1"/>
                        </a:solidFill>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11</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12</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13</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14</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15</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16</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17</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18</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r>
              <a:tr h="355031">
                <a:tc>
                  <a:txBody>
                    <a:bodyPr/>
                    <a:lstStyle/>
                    <a:p>
                      <a:endParaRPr kumimoji="1" lang="ja-JP" altLang="en-US" dirty="0"/>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207102">
                <a:tc>
                  <a:txBody>
                    <a:bodyPr/>
                    <a:lstStyle/>
                    <a:p>
                      <a:pPr algn="ctr"/>
                      <a:r>
                        <a:rPr kumimoji="1" lang="en-US" altLang="ja-JP" sz="800" b="1" dirty="0" smtClean="0">
                          <a:solidFill>
                            <a:schemeClr val="bg1"/>
                          </a:solidFill>
                        </a:rPr>
                        <a:t>19</a:t>
                      </a:r>
                      <a:endParaRPr kumimoji="1" lang="ja-JP" altLang="en-US" sz="800" b="1" dirty="0">
                        <a:solidFill>
                          <a:schemeClr val="bg1"/>
                        </a:solidFill>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20</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21</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22</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23</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24</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25</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26</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27</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r>
              <a:tr h="355031">
                <a:tc>
                  <a:txBody>
                    <a:bodyPr/>
                    <a:lstStyle/>
                    <a:p>
                      <a:endParaRPr kumimoji="1" lang="ja-JP" altLang="en-US" dirty="0"/>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207102">
                <a:tc>
                  <a:txBody>
                    <a:bodyPr/>
                    <a:lstStyle/>
                    <a:p>
                      <a:pPr algn="ctr"/>
                      <a:r>
                        <a:rPr kumimoji="1" lang="en-US" altLang="ja-JP" sz="800" b="1" dirty="0" smtClean="0">
                          <a:solidFill>
                            <a:schemeClr val="bg1"/>
                          </a:solidFill>
                        </a:rPr>
                        <a:t>28</a:t>
                      </a:r>
                      <a:endParaRPr kumimoji="1" lang="ja-JP" altLang="en-US" sz="800" b="1" dirty="0">
                        <a:solidFill>
                          <a:schemeClr val="bg1"/>
                        </a:solidFill>
                      </a:endParaRPr>
                    </a:p>
                  </a:txBody>
                  <a:tcPr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29</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30</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31</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32</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33</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34</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35</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c>
                  <a:txBody>
                    <a:bodyPr/>
                    <a:lstStyle/>
                    <a:p>
                      <a:pPr algn="ctr"/>
                      <a:r>
                        <a:rPr kumimoji="1" lang="en-US" altLang="ja-JP" sz="800" b="1" dirty="0" smtClean="0">
                          <a:solidFill>
                            <a:schemeClr val="bg1"/>
                          </a:solidFill>
                        </a:rPr>
                        <a:t>36</a:t>
                      </a:r>
                      <a:endParaRPr kumimoji="1" lang="ja-JP" altLang="en-US" sz="800" b="1" dirty="0">
                        <a:solidFill>
                          <a:schemeClr val="bg1"/>
                        </a:solidFill>
                      </a:endParaRPr>
                    </a:p>
                  </a:txBody>
                  <a:tcPr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1">
                        <a:lumMod val="50000"/>
                      </a:schemeClr>
                    </a:solidFill>
                  </a:tcPr>
                </a:tc>
              </a:tr>
              <a:tr h="355031">
                <a:tc>
                  <a:txBody>
                    <a:bodyPr/>
                    <a:lstStyle/>
                    <a:p>
                      <a:endParaRPr kumimoji="1" lang="ja-JP" altLang="en-US" dirty="0"/>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テキスト プレースホルダー 1"/>
          <p:cNvSpPr>
            <a:spLocks noGrp="1"/>
          </p:cNvSpPr>
          <p:nvPr>
            <p:ph type="body" sz="quarter" idx="10"/>
          </p:nvPr>
        </p:nvSpPr>
        <p:spPr/>
        <p:txBody>
          <a:bodyPr/>
          <a:lstStyle/>
          <a:p>
            <a:r>
              <a:rPr lang="ja-JP" altLang="en-US" dirty="0" smtClean="0"/>
              <a:t>テスト</a:t>
            </a:r>
            <a:endParaRPr lang="ja-JP" altLang="en-US" dirty="0"/>
          </a:p>
        </p:txBody>
      </p:sp>
      <p:sp>
        <p:nvSpPr>
          <p:cNvPr id="66" name="正方形/長方形 65"/>
          <p:cNvSpPr/>
          <p:nvPr/>
        </p:nvSpPr>
        <p:spPr>
          <a:xfrm>
            <a:off x="197213" y="836712"/>
            <a:ext cx="8707780" cy="323165"/>
          </a:xfrm>
          <a:prstGeom prst="rect">
            <a:avLst/>
          </a:prstGeom>
        </p:spPr>
        <p:txBody>
          <a:bodyPr wrap="square">
            <a:spAutoFit/>
          </a:bodyPr>
          <a:lstStyle/>
          <a:p>
            <a:pPr>
              <a:lnSpc>
                <a:spcPts val="1800"/>
              </a:lnSpc>
            </a:pPr>
            <a:r>
              <a:rPr lang="ja-JP" altLang="en-US" sz="1200" dirty="0" smtClean="0">
                <a:latin typeface="+mn-ea"/>
                <a:cs typeface="Meiryo UI" pitchFamily="50" charset="-128"/>
              </a:rPr>
              <a:t>本コースには、「弱点診断テスト」「定着度診断テスト」「確認テスト」の</a:t>
            </a:r>
            <a:r>
              <a:rPr lang="en-US" altLang="ja-JP" sz="1200" dirty="0" smtClean="0">
                <a:latin typeface="+mn-ea"/>
                <a:cs typeface="Meiryo UI" pitchFamily="50" charset="-128"/>
              </a:rPr>
              <a:t>3</a:t>
            </a:r>
            <a:r>
              <a:rPr lang="ja-JP" altLang="en-US" sz="1200" dirty="0" smtClean="0">
                <a:latin typeface="+mn-ea"/>
                <a:cs typeface="Meiryo UI" pitchFamily="50" charset="-128"/>
              </a:rPr>
              <a:t>種類のテストがあります。</a:t>
            </a:r>
            <a:endParaRPr lang="en-US" altLang="ja-JP" sz="1200" dirty="0" smtClean="0">
              <a:latin typeface="+mn-ea"/>
              <a:cs typeface="Meiryo UI" pitchFamily="50" charset="-128"/>
            </a:endParaRPr>
          </a:p>
        </p:txBody>
      </p:sp>
      <p:sp>
        <p:nvSpPr>
          <p:cNvPr id="5" name="テキスト ボックス 4"/>
          <p:cNvSpPr txBox="1"/>
          <p:nvPr/>
        </p:nvSpPr>
        <p:spPr>
          <a:xfrm>
            <a:off x="202916" y="1139134"/>
            <a:ext cx="2664296" cy="288032"/>
          </a:xfrm>
          <a:prstGeom prst="rect">
            <a:avLst/>
          </a:prstGeom>
          <a:noFill/>
        </p:spPr>
        <p:txBody>
          <a:bodyPr wrap="none" rtlCol="0">
            <a:noAutofit/>
          </a:bodyPr>
          <a:lstStyle/>
          <a:p>
            <a:r>
              <a:rPr kumimoji="1" lang="ja-JP" altLang="en-US" sz="1600" dirty="0" smtClean="0"/>
              <a:t>＜テストの概要＞</a:t>
            </a:r>
          </a:p>
        </p:txBody>
      </p:sp>
      <p:sp>
        <p:nvSpPr>
          <p:cNvPr id="27" name="正方形/長方形 26"/>
          <p:cNvSpPr/>
          <p:nvPr/>
        </p:nvSpPr>
        <p:spPr>
          <a:xfrm>
            <a:off x="4459788" y="4959420"/>
            <a:ext cx="2715032" cy="122078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弱点診断結果の画面イメージ</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「弱点診断テスト」、「定着度診断テスト」を受験することで、学習者は自分の弱点や学習が足りないところを知ることができます。弱点と診断された</a:t>
            </a:r>
            <a:r>
              <a:rPr lang="en-US" altLang="ja-JP" sz="900" dirty="0" smtClean="0">
                <a:solidFill>
                  <a:schemeClr val="tx1"/>
                </a:solidFill>
              </a:rPr>
              <a:t>Lesson</a:t>
            </a:r>
            <a:r>
              <a:rPr lang="ja-JP" altLang="en-US" sz="900" dirty="0" smtClean="0">
                <a:solidFill>
                  <a:schemeClr val="tx1"/>
                </a:solidFill>
              </a:rPr>
              <a:t>を重点的に学習、復習すれば、効率的に文法知識を身に付けられます。</a:t>
            </a:r>
            <a:endParaRPr lang="en-US" altLang="ja-JP" sz="900" dirty="0" smtClean="0">
              <a:solidFill>
                <a:schemeClr val="tx1"/>
              </a:solidFill>
            </a:endParaRPr>
          </a:p>
          <a:p>
            <a:pPr>
              <a:lnSpc>
                <a:spcPts val="1100"/>
              </a:lnSpc>
            </a:pPr>
            <a:endParaRPr kumimoji="1" lang="en-US" altLang="ja-JP" sz="900" dirty="0">
              <a:solidFill>
                <a:schemeClr val="tx1"/>
              </a:solidFill>
            </a:endParaRPr>
          </a:p>
          <a:p>
            <a:pPr>
              <a:lnSpc>
                <a:spcPts val="1100"/>
              </a:lnSpc>
            </a:pPr>
            <a:r>
              <a:rPr lang="en-US" altLang="ja-JP" sz="700" dirty="0" smtClean="0">
                <a:solidFill>
                  <a:schemeClr val="tx1"/>
                </a:solidFill>
              </a:rPr>
              <a:t>※</a:t>
            </a:r>
            <a:r>
              <a:rPr lang="ja-JP" altLang="en-US" sz="700" dirty="0" smtClean="0">
                <a:solidFill>
                  <a:schemeClr val="tx1"/>
                </a:solidFill>
              </a:rPr>
              <a:t>画像はイメージです。実際の画面とはデザインが異なります。</a:t>
            </a:r>
            <a:endParaRPr kumimoji="1" lang="ja-JP" altLang="en-US" sz="700" dirty="0">
              <a:solidFill>
                <a:schemeClr val="tx1"/>
              </a:solidFill>
            </a:endParaRPr>
          </a:p>
        </p:txBody>
      </p:sp>
      <p:sp>
        <p:nvSpPr>
          <p:cNvPr id="34" name="テキスト ボックス 33"/>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graphicFrame>
        <p:nvGraphicFramePr>
          <p:cNvPr id="4" name="表 3"/>
          <p:cNvGraphicFramePr>
            <a:graphicFrameLocks noGrp="1"/>
          </p:cNvGraphicFramePr>
          <p:nvPr>
            <p:extLst>
              <p:ext uri="{D42A27DB-BD31-4B8C-83A1-F6EECF244321}">
                <p14:modId xmlns:p14="http://schemas.microsoft.com/office/powerpoint/2010/main" val="4283952848"/>
              </p:ext>
            </p:extLst>
          </p:nvPr>
        </p:nvGraphicFramePr>
        <p:xfrm>
          <a:off x="328378" y="1471052"/>
          <a:ext cx="7483984" cy="1326890"/>
        </p:xfrm>
        <a:graphic>
          <a:graphicData uri="http://schemas.openxmlformats.org/drawingml/2006/table">
            <a:tbl>
              <a:tblPr firstRow="1" firstCol="1">
                <a:tableStyleId>{073A0DAA-6AF3-43AB-8588-CEC1D06C72B9}</a:tableStyleId>
              </a:tblPr>
              <a:tblGrid>
                <a:gridCol w="1363302"/>
                <a:gridCol w="864096"/>
                <a:gridCol w="1008112"/>
                <a:gridCol w="720080"/>
                <a:gridCol w="3528394"/>
              </a:tblGrid>
              <a:tr h="249008">
                <a:tc>
                  <a:txBody>
                    <a:bodyPr/>
                    <a:lstStyle/>
                    <a:p>
                      <a:pPr algn="ctr"/>
                      <a:r>
                        <a:rPr kumimoji="1" lang="ja-JP" altLang="en-US" sz="1050" dirty="0" smtClean="0"/>
                        <a:t>テスト</a:t>
                      </a:r>
                      <a:endParaRPr kumimoji="1" lang="ja-JP" altLang="en-US" sz="1050" dirty="0"/>
                    </a:p>
                  </a:txBody>
                  <a:tcPr anchor="ctr"/>
                </a:tc>
                <a:tc>
                  <a:txBody>
                    <a:bodyPr/>
                    <a:lstStyle/>
                    <a:p>
                      <a:pPr algn="ctr"/>
                      <a:r>
                        <a:rPr kumimoji="1" lang="ja-JP" altLang="en-US" sz="1050" dirty="0" smtClean="0"/>
                        <a:t>サブコース</a:t>
                      </a:r>
                      <a:endParaRPr kumimoji="1" lang="ja-JP" altLang="en-US" sz="1050" dirty="0"/>
                    </a:p>
                  </a:txBody>
                  <a:tcPr anchor="ctr"/>
                </a:tc>
                <a:tc>
                  <a:txBody>
                    <a:bodyPr/>
                    <a:lstStyle/>
                    <a:p>
                      <a:pPr algn="ctr"/>
                      <a:r>
                        <a:rPr kumimoji="1" lang="ja-JP" altLang="en-US" sz="1050" dirty="0" smtClean="0"/>
                        <a:t>数</a:t>
                      </a:r>
                      <a:endParaRPr kumimoji="1" lang="ja-JP" altLang="en-US" sz="1050" dirty="0"/>
                    </a:p>
                  </a:txBody>
                  <a:tcPr anchor="ctr"/>
                </a:tc>
                <a:tc>
                  <a:txBody>
                    <a:bodyPr/>
                    <a:lstStyle/>
                    <a:p>
                      <a:pPr algn="ctr"/>
                      <a:r>
                        <a:rPr kumimoji="1" lang="ja-JP" altLang="en-US" sz="1050" dirty="0" smtClean="0"/>
                        <a:t>弱点診断</a:t>
                      </a:r>
                      <a:endParaRPr kumimoji="1" lang="ja-JP" altLang="en-US" sz="1050" dirty="0"/>
                    </a:p>
                  </a:txBody>
                  <a:tcPr anchor="ctr"/>
                </a:tc>
                <a:tc>
                  <a:txBody>
                    <a:bodyPr/>
                    <a:lstStyle/>
                    <a:p>
                      <a:r>
                        <a:rPr kumimoji="1" lang="ja-JP" altLang="en-US" sz="1050" dirty="0" smtClean="0"/>
                        <a:t>備考</a:t>
                      </a:r>
                      <a:endParaRPr kumimoji="1" lang="ja-JP" altLang="en-US" sz="1050" dirty="0"/>
                    </a:p>
                  </a:txBody>
                  <a:tcPr/>
                </a:tc>
              </a:tr>
              <a:tr h="358140">
                <a:tc>
                  <a:txBody>
                    <a:bodyPr/>
                    <a:lstStyle/>
                    <a:p>
                      <a:pPr algn="ctr"/>
                      <a:r>
                        <a:rPr kumimoji="1" lang="ja-JP" altLang="en-US" sz="1050" dirty="0" smtClean="0"/>
                        <a:t>弱点診断テスト</a:t>
                      </a:r>
                      <a:endParaRPr kumimoji="1" lang="ja-JP" altLang="en-US" sz="1050" dirty="0"/>
                    </a:p>
                  </a:txBody>
                  <a:tcPr anchor="ctr"/>
                </a:tc>
                <a:tc>
                  <a:txBody>
                    <a:bodyPr/>
                    <a:lstStyle/>
                    <a:p>
                      <a:pPr algn="ctr"/>
                      <a:r>
                        <a:rPr kumimoji="1" lang="ja-JP" altLang="en-US" sz="1050" dirty="0" smtClean="0"/>
                        <a:t>事前学習</a:t>
                      </a:r>
                      <a:endParaRPr kumimoji="1" lang="ja-JP" altLang="en-US" sz="1050" dirty="0"/>
                    </a:p>
                  </a:txBody>
                  <a:tcPr anchor="ctr"/>
                </a:tc>
                <a:tc>
                  <a:txBody>
                    <a:bodyPr/>
                    <a:lstStyle/>
                    <a:p>
                      <a:pPr algn="ctr"/>
                      <a:r>
                        <a:rPr kumimoji="1" lang="en-US" altLang="ja-JP" sz="1050" dirty="0" smtClean="0"/>
                        <a:t>1</a:t>
                      </a:r>
                      <a:endParaRPr kumimoji="1" lang="ja-JP" altLang="en-US" sz="1050" dirty="0"/>
                    </a:p>
                  </a:txBody>
                  <a:tcPr anchor="ctr"/>
                </a:tc>
                <a:tc>
                  <a:txBody>
                    <a:bodyPr/>
                    <a:lstStyle/>
                    <a:p>
                      <a:pPr algn="ctr"/>
                      <a:r>
                        <a:rPr kumimoji="1" lang="ja-JP" altLang="en-US" sz="1050" dirty="0" smtClean="0"/>
                        <a:t>○</a:t>
                      </a:r>
                      <a:endParaRPr kumimoji="1" lang="ja-JP" altLang="en-US" sz="1050" dirty="0"/>
                    </a:p>
                  </a:txBody>
                  <a:tcPr anchor="ctr"/>
                </a:tc>
                <a:tc rowSpan="3">
                  <a:txBody>
                    <a:bodyPr/>
                    <a:lstStyle/>
                    <a:p>
                      <a:r>
                        <a:rPr kumimoji="1" lang="ja-JP" altLang="en-US" sz="700" dirty="0" smtClean="0"/>
                        <a:t>すべてのテストが以下の出題形式となります。</a:t>
                      </a:r>
                      <a:endParaRPr kumimoji="1" lang="en-US" altLang="ja-JP" sz="700" dirty="0" smtClean="0"/>
                    </a:p>
                    <a:p>
                      <a:r>
                        <a:rPr kumimoji="1" lang="ja-JP" altLang="en-US" sz="700" dirty="0" smtClean="0"/>
                        <a:t>・空所補充問題</a:t>
                      </a:r>
                      <a:endParaRPr kumimoji="1" lang="en-US" altLang="ja-JP" sz="700" dirty="0" smtClean="0"/>
                    </a:p>
                    <a:p>
                      <a:r>
                        <a:rPr kumimoji="1" lang="ja-JP" altLang="en-US" sz="700" dirty="0" smtClean="0"/>
                        <a:t>・誤文指摘問題</a:t>
                      </a:r>
                      <a:endParaRPr kumimoji="1" lang="en-US" altLang="ja-JP" sz="700" dirty="0" smtClean="0"/>
                    </a:p>
                    <a:p>
                      <a:r>
                        <a:rPr kumimoji="1" lang="ja-JP" altLang="en-US" sz="700" dirty="0" smtClean="0"/>
                        <a:t>・部分並べ替え問題</a:t>
                      </a:r>
                      <a:endParaRPr kumimoji="1" lang="en-US" altLang="ja-JP" sz="700" dirty="0" smtClean="0"/>
                    </a:p>
                    <a:p>
                      <a:r>
                        <a:rPr kumimoji="1" lang="ja-JP" altLang="en-US" sz="700" dirty="0" smtClean="0"/>
                        <a:t>「弱点診断テスト」と「定着度診断テスト」は同じ問題を出題順を変えて出題しています。学習前に「弱点診断テスト」を、学習後に「定着度診断テスト」を受けていただくことで、学習の成果を測ることができます。</a:t>
                      </a:r>
                      <a:endParaRPr kumimoji="1" lang="en-US" altLang="ja-JP" sz="700" dirty="0" smtClean="0"/>
                    </a:p>
                  </a:txBody>
                  <a:tcPr anchor="ctr"/>
                </a:tc>
              </a:tr>
              <a:tr h="358140">
                <a:tc>
                  <a:txBody>
                    <a:bodyPr/>
                    <a:lstStyle/>
                    <a:p>
                      <a:pPr algn="ctr"/>
                      <a:r>
                        <a:rPr kumimoji="1" lang="ja-JP" altLang="en-US" sz="1050" dirty="0" smtClean="0"/>
                        <a:t>定着度診断テスト</a:t>
                      </a:r>
                      <a:endParaRPr kumimoji="1" lang="ja-JP" altLang="en-US" sz="1050" dirty="0"/>
                    </a:p>
                  </a:txBody>
                  <a:tcPr anchor="ctr"/>
                </a:tc>
                <a:tc>
                  <a:txBody>
                    <a:bodyPr/>
                    <a:lstStyle/>
                    <a:p>
                      <a:pPr algn="ctr"/>
                      <a:r>
                        <a:rPr kumimoji="1" lang="ja-JP" altLang="en-US" sz="1050" dirty="0" smtClean="0"/>
                        <a:t>テスト</a:t>
                      </a:r>
                      <a:endParaRPr kumimoji="1" lang="ja-JP" altLang="en-US" sz="1050" dirty="0"/>
                    </a:p>
                  </a:txBody>
                  <a:tcPr anchor="ctr"/>
                </a:tc>
                <a:tc>
                  <a:txBody>
                    <a:bodyPr/>
                    <a:lstStyle/>
                    <a:p>
                      <a:pPr algn="ctr"/>
                      <a:r>
                        <a:rPr kumimoji="1" lang="en-US" altLang="ja-JP" sz="1050" dirty="0" smtClean="0"/>
                        <a:t>1</a:t>
                      </a:r>
                      <a:endParaRPr kumimoji="1" lang="ja-JP" altLang="en-US" sz="1050" dirty="0"/>
                    </a:p>
                  </a:txBody>
                  <a:tcPr anchor="ctr"/>
                </a:tc>
                <a:tc>
                  <a:txBody>
                    <a:bodyPr/>
                    <a:lstStyle/>
                    <a:p>
                      <a:pPr algn="ctr"/>
                      <a:r>
                        <a:rPr kumimoji="1" lang="ja-JP" altLang="en-US" sz="1050" dirty="0" smtClean="0"/>
                        <a:t>○</a:t>
                      </a:r>
                      <a:endParaRPr kumimoji="1" lang="ja-JP" altLang="en-US" sz="1050" dirty="0"/>
                    </a:p>
                  </a:txBody>
                  <a:tcPr anchor="ctr"/>
                </a:tc>
                <a:tc vMerge="1">
                  <a:txBody>
                    <a:bodyPr/>
                    <a:lstStyle/>
                    <a:p>
                      <a:endParaRPr kumimoji="1" lang="ja-JP" altLang="en-US"/>
                    </a:p>
                  </a:txBody>
                  <a:tcPr/>
                </a:tc>
              </a:tr>
              <a:tr h="358140">
                <a:tc>
                  <a:txBody>
                    <a:bodyPr/>
                    <a:lstStyle/>
                    <a:p>
                      <a:pPr algn="ctr"/>
                      <a:r>
                        <a:rPr kumimoji="1" lang="ja-JP" altLang="en-US" sz="1050" dirty="0" smtClean="0"/>
                        <a:t>確認テスト</a:t>
                      </a:r>
                      <a:endParaRPr kumimoji="1" lang="ja-JP" altLang="en-US" sz="1050" dirty="0"/>
                    </a:p>
                  </a:txBody>
                  <a:tcPr anchor="ctr"/>
                </a:tc>
                <a:tc>
                  <a:txBody>
                    <a:bodyPr/>
                    <a:lstStyle/>
                    <a:p>
                      <a:pPr algn="ctr"/>
                      <a:r>
                        <a:rPr kumimoji="1" lang="ja-JP" altLang="en-US" sz="1050" dirty="0" smtClean="0"/>
                        <a:t>レッスン</a:t>
                      </a:r>
                      <a:endParaRPr kumimoji="1" lang="ja-JP" altLang="en-US" sz="1050" dirty="0"/>
                    </a:p>
                  </a:txBody>
                  <a:tcPr anchor="ctr"/>
                </a:tc>
                <a:tc>
                  <a:txBody>
                    <a:bodyPr/>
                    <a:lstStyle/>
                    <a:p>
                      <a:pPr algn="ctr"/>
                      <a:r>
                        <a:rPr kumimoji="1" lang="en-US" altLang="ja-JP" sz="1050" dirty="0" smtClean="0"/>
                        <a:t>36</a:t>
                      </a:r>
                    </a:p>
                    <a:p>
                      <a:pPr algn="ctr"/>
                      <a:r>
                        <a:rPr kumimoji="1" lang="ja-JP" altLang="en-US" sz="700" dirty="0" smtClean="0"/>
                        <a:t>（各</a:t>
                      </a:r>
                      <a:r>
                        <a:rPr kumimoji="1" lang="en-US" altLang="ja-JP" sz="700" dirty="0" smtClean="0"/>
                        <a:t>Lesson</a:t>
                      </a:r>
                      <a:r>
                        <a:rPr kumimoji="1" lang="ja-JP" altLang="en-US" sz="700" dirty="0" smtClean="0"/>
                        <a:t>に</a:t>
                      </a:r>
                      <a:r>
                        <a:rPr kumimoji="1" lang="en-US" altLang="ja-JP" sz="700" dirty="0" smtClean="0"/>
                        <a:t>1</a:t>
                      </a:r>
                      <a:r>
                        <a:rPr kumimoji="1" lang="ja-JP" altLang="en-US" sz="700" dirty="0" smtClean="0"/>
                        <a:t>つ）</a:t>
                      </a:r>
                      <a:endParaRPr kumimoji="1" lang="ja-JP" altLang="en-US" sz="700" dirty="0"/>
                    </a:p>
                  </a:txBody>
                  <a:tcPr anchor="ctr"/>
                </a:tc>
                <a:tc>
                  <a:txBody>
                    <a:bodyPr/>
                    <a:lstStyle/>
                    <a:p>
                      <a:pPr algn="ctr"/>
                      <a:r>
                        <a:rPr kumimoji="1" lang="en-US" altLang="ja-JP" sz="1050" dirty="0" smtClean="0"/>
                        <a:t>×</a:t>
                      </a:r>
                      <a:endParaRPr kumimoji="1" lang="ja-JP" altLang="en-US" sz="1050" dirty="0"/>
                    </a:p>
                  </a:txBody>
                  <a:tcPr anchor="ctr"/>
                </a:tc>
                <a:tc vMerge="1">
                  <a:txBody>
                    <a:bodyPr/>
                    <a:lstStyle/>
                    <a:p>
                      <a:endParaRPr kumimoji="1" lang="ja-JP" altLang="en-US"/>
                    </a:p>
                  </a:txBody>
                  <a:tcPr/>
                </a:tc>
              </a:tr>
            </a:tbl>
          </a:graphicData>
        </a:graphic>
      </p:graphicFrame>
      <p:pic>
        <p:nvPicPr>
          <p:cNvPr id="5123" name="Picture 3" descr="C:\Users\anaka\Desktop\hakas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4360440"/>
            <a:ext cx="1205903" cy="1750660"/>
          </a:xfrm>
          <a:prstGeom prst="rect">
            <a:avLst/>
          </a:prstGeom>
          <a:noFill/>
          <a:extLst>
            <a:ext uri="{909E8E84-426E-40dd-AFC4-6F175D3DCCD1}">
              <a14:hiddenFill xmlns:a14="http://schemas.microsoft.com/office/drawing/2010/main">
                <a:solidFill>
                  <a:srgbClr val="FFFFFF"/>
                </a:solidFill>
              </a14:hiddenFill>
            </a:ext>
          </a:extLst>
        </p:spPr>
      </p:pic>
      <p:sp>
        <p:nvSpPr>
          <p:cNvPr id="93" name="テキスト ボックス 92"/>
          <p:cNvSpPr txBox="1"/>
          <p:nvPr/>
        </p:nvSpPr>
        <p:spPr>
          <a:xfrm>
            <a:off x="202916" y="3068960"/>
            <a:ext cx="2664296" cy="288032"/>
          </a:xfrm>
          <a:prstGeom prst="rect">
            <a:avLst/>
          </a:prstGeom>
          <a:noFill/>
        </p:spPr>
        <p:txBody>
          <a:bodyPr wrap="none" rtlCol="0">
            <a:noAutofit/>
          </a:bodyPr>
          <a:lstStyle/>
          <a:p>
            <a:r>
              <a:rPr kumimoji="1" lang="ja-JP" altLang="en-US" sz="1600" dirty="0" smtClean="0"/>
              <a:t>＜弱点診断のイメージ＞</a:t>
            </a:r>
          </a:p>
        </p:txBody>
      </p:sp>
      <p:grpSp>
        <p:nvGrpSpPr>
          <p:cNvPr id="6" name="グループ化 5"/>
          <p:cNvGrpSpPr/>
          <p:nvPr/>
        </p:nvGrpSpPr>
        <p:grpSpPr>
          <a:xfrm>
            <a:off x="403487" y="3671171"/>
            <a:ext cx="3939435" cy="2439929"/>
            <a:chOff x="403487" y="3671171"/>
            <a:chExt cx="3939435" cy="2439929"/>
          </a:xfrm>
        </p:grpSpPr>
        <p:pic>
          <p:nvPicPr>
            <p:cNvPr id="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87" y="3671171"/>
              <a:ext cx="252000" cy="182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756" y="4174900"/>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025" y="4174900"/>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294" y="4173859"/>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741" y="4173859"/>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042" y="4173859"/>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025" y="4750038"/>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87" y="4750038"/>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3443" y="474899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741" y="474899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890" y="474899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294" y="5317614"/>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3443" y="5317614"/>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0592" y="5317614"/>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890" y="5317614"/>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042" y="5317614"/>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756" y="5901718"/>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294" y="590067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87" y="5901718"/>
              <a:ext cx="288000" cy="208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741" y="590067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890" y="590067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2042" y="5900677"/>
              <a:ext cx="290880" cy="210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7482483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対象レベルと</a:t>
            </a:r>
            <a:r>
              <a:rPr lang="ja-JP" altLang="en-US" dirty="0"/>
              <a:t>コンセプト</a:t>
            </a:r>
          </a:p>
        </p:txBody>
      </p:sp>
      <p:sp>
        <p:nvSpPr>
          <p:cNvPr id="66" name="正方形/長方形 65"/>
          <p:cNvSpPr/>
          <p:nvPr/>
        </p:nvSpPr>
        <p:spPr>
          <a:xfrm>
            <a:off x="197213" y="836712"/>
            <a:ext cx="8707780" cy="784830"/>
          </a:xfrm>
          <a:prstGeom prst="rect">
            <a:avLst/>
          </a:prstGeom>
        </p:spPr>
        <p:txBody>
          <a:bodyPr wrap="square">
            <a:spAutoFit/>
          </a:bodyPr>
          <a:lstStyle/>
          <a:p>
            <a:pPr algn="just">
              <a:lnSpc>
                <a:spcPts val="1800"/>
              </a:lnSpc>
            </a:pPr>
            <a:r>
              <a:rPr lang="ja-JP" altLang="en-US" sz="1200" dirty="0">
                <a:latin typeface="+mn-ea"/>
                <a:cs typeface="Meiryo UI" pitchFamily="50" charset="-128"/>
              </a:rPr>
              <a:t>中学レベルから高校上級レベルまでの</a:t>
            </a:r>
            <a:r>
              <a:rPr lang="ja-JP" altLang="en-US" sz="1600" b="1" dirty="0">
                <a:solidFill>
                  <a:srgbClr val="C00000"/>
                </a:solidFill>
                <a:latin typeface="+mn-ea"/>
                <a:cs typeface="Meiryo UI" pitchFamily="50" charset="-128"/>
              </a:rPr>
              <a:t>英文法を総復習</a:t>
            </a:r>
            <a:r>
              <a:rPr lang="ja-JP" altLang="en-US" sz="1200" dirty="0">
                <a:latin typeface="+mn-ea"/>
                <a:cs typeface="Meiryo UI" pitchFamily="50" charset="-128"/>
              </a:rPr>
              <a:t>できるコースです。数多くの英語学習者の「やり直し英語」を指導してきた著者が、</a:t>
            </a:r>
            <a:r>
              <a:rPr lang="ja-JP" altLang="en-US" sz="1600" b="1" dirty="0">
                <a:solidFill>
                  <a:srgbClr val="C00000"/>
                </a:solidFill>
                <a:latin typeface="+mn-ea"/>
                <a:cs typeface="Meiryo UI" pitchFamily="50" charset="-128"/>
              </a:rPr>
              <a:t>英語の「ルール」</a:t>
            </a:r>
            <a:r>
              <a:rPr lang="ja-JP" altLang="en-US" sz="1200" dirty="0">
                <a:latin typeface="+mn-ea"/>
                <a:cs typeface="Meiryo UI" pitchFamily="50" charset="-128"/>
              </a:rPr>
              <a:t>を分かりやすく解説。その「ルール」を使ってさまざまなドリルで</a:t>
            </a:r>
            <a:r>
              <a:rPr lang="ja-JP" altLang="en-US" sz="1600" b="1" dirty="0">
                <a:solidFill>
                  <a:srgbClr val="C00000"/>
                </a:solidFill>
                <a:latin typeface="+mn-ea"/>
                <a:cs typeface="Meiryo UI" pitchFamily="50" charset="-128"/>
              </a:rPr>
              <a:t>実践力</a:t>
            </a:r>
            <a:r>
              <a:rPr lang="ja-JP" altLang="en-US" sz="1200" dirty="0">
                <a:latin typeface="+mn-ea"/>
                <a:cs typeface="Meiryo UI" pitchFamily="50" charset="-128"/>
              </a:rPr>
              <a:t>、</a:t>
            </a:r>
            <a:r>
              <a:rPr lang="ja-JP" altLang="en-US" sz="1600" b="1" dirty="0">
                <a:solidFill>
                  <a:srgbClr val="C00000"/>
                </a:solidFill>
                <a:latin typeface="+mn-ea"/>
                <a:cs typeface="Meiryo UI" pitchFamily="50" charset="-128"/>
              </a:rPr>
              <a:t>応用力</a:t>
            </a:r>
            <a:r>
              <a:rPr lang="ja-JP" altLang="en-US" sz="1200" dirty="0">
                <a:latin typeface="+mn-ea"/>
                <a:cs typeface="Meiryo UI" pitchFamily="50" charset="-128"/>
              </a:rPr>
              <a:t>を身に付けていきます。</a:t>
            </a:r>
          </a:p>
        </p:txBody>
      </p:sp>
      <p:graphicFrame>
        <p:nvGraphicFramePr>
          <p:cNvPr id="32" name="コンテンツ プレースホルダー 3"/>
          <p:cNvGraphicFramePr>
            <a:graphicFrameLocks/>
          </p:cNvGraphicFramePr>
          <p:nvPr>
            <p:extLst>
              <p:ext uri="{D42A27DB-BD31-4B8C-83A1-F6EECF244321}">
                <p14:modId xmlns:p14="http://schemas.microsoft.com/office/powerpoint/2010/main" val="978275772"/>
              </p:ext>
            </p:extLst>
          </p:nvPr>
        </p:nvGraphicFramePr>
        <p:xfrm>
          <a:off x="372581" y="2200241"/>
          <a:ext cx="8240165" cy="670560"/>
        </p:xfrm>
        <a:graphic>
          <a:graphicData uri="http://schemas.openxmlformats.org/drawingml/2006/table">
            <a:tbl>
              <a:tblPr firstRow="1" bandRow="1">
                <a:tableStyleId>{F5AB1C69-6EDB-4FF4-983F-18BD219EF322}</a:tableStyleId>
              </a:tblPr>
              <a:tblGrid>
                <a:gridCol w="2386608"/>
                <a:gridCol w="1386154"/>
                <a:gridCol w="1386154"/>
                <a:gridCol w="1386154"/>
                <a:gridCol w="1386154"/>
                <a:gridCol w="308941"/>
              </a:tblGrid>
              <a:tr h="240981">
                <a:tc>
                  <a:txBody>
                    <a:bodyPr/>
                    <a:lstStyle/>
                    <a:p>
                      <a:endParaRPr kumimoji="1" lang="ja-JP" altLang="en-US" sz="1000" dirty="0"/>
                    </a:p>
                  </a:txBody>
                  <a:tcPr/>
                </a:tc>
                <a:tc>
                  <a:txBody>
                    <a:bodyPr/>
                    <a:lstStyle/>
                    <a:p>
                      <a:pPr algn="ctr"/>
                      <a:r>
                        <a:rPr kumimoji="1" lang="ja-JP" altLang="en-US" sz="1000" dirty="0" smtClean="0"/>
                        <a:t>入門</a:t>
                      </a:r>
                      <a:endParaRPr kumimoji="1" lang="ja-JP" altLang="en-US" sz="1000" dirty="0"/>
                    </a:p>
                  </a:txBody>
                  <a:tcPr/>
                </a:tc>
                <a:tc>
                  <a:txBody>
                    <a:bodyPr/>
                    <a:lstStyle/>
                    <a:p>
                      <a:pPr algn="ctr"/>
                      <a:r>
                        <a:rPr kumimoji="1" lang="ja-JP" altLang="en-US" sz="1000" dirty="0" smtClean="0"/>
                        <a:t>初級</a:t>
                      </a:r>
                      <a:endParaRPr kumimoji="1" lang="ja-JP" altLang="en-US" sz="1000" dirty="0"/>
                    </a:p>
                  </a:txBody>
                  <a:tcPr/>
                </a:tc>
                <a:tc>
                  <a:txBody>
                    <a:bodyPr/>
                    <a:lstStyle/>
                    <a:p>
                      <a:pPr algn="ctr"/>
                      <a:r>
                        <a:rPr kumimoji="1" lang="ja-JP" altLang="en-US" sz="1000" dirty="0" smtClean="0"/>
                        <a:t>中級</a:t>
                      </a:r>
                      <a:endParaRPr kumimoji="1" lang="ja-JP" altLang="en-US" sz="1000" dirty="0"/>
                    </a:p>
                  </a:txBody>
                  <a:tcPr/>
                </a:tc>
                <a:tc>
                  <a:txBody>
                    <a:bodyPr/>
                    <a:lstStyle/>
                    <a:p>
                      <a:pPr algn="ctr"/>
                      <a:r>
                        <a:rPr kumimoji="1" lang="ja-JP" altLang="en-US" sz="1000" dirty="0" smtClean="0"/>
                        <a:t>上級</a:t>
                      </a:r>
                      <a:endParaRPr kumimoji="1" lang="ja-JP" altLang="en-US" sz="1000" dirty="0"/>
                    </a:p>
                  </a:txBody>
                  <a:tcPr/>
                </a:tc>
                <a:tc>
                  <a:txBody>
                    <a:bodyPr/>
                    <a:lstStyle/>
                    <a:p>
                      <a:endParaRPr kumimoji="1" lang="ja-JP" altLang="en-US" sz="1000" dirty="0"/>
                    </a:p>
                  </a:txBody>
                  <a:tcPr/>
                </a:tc>
              </a:tr>
              <a:tr h="301226">
                <a:tc>
                  <a:txBody>
                    <a:bodyPr/>
                    <a:lstStyle/>
                    <a:p>
                      <a:r>
                        <a:rPr kumimoji="1" lang="ja-JP" altLang="en-US" sz="1100" dirty="0" smtClean="0">
                          <a:solidFill>
                            <a:schemeClr val="tx1"/>
                          </a:solidFill>
                          <a:latin typeface="小塚ゴシック Pro H" pitchFamily="34" charset="-128"/>
                          <a:ea typeface="小塚ゴシック Pro H" pitchFamily="34" charset="-128"/>
                          <a:cs typeface="メイリオ" panose="020B0604030504040204" pitchFamily="50" charset="-128"/>
                        </a:rPr>
                        <a:t>基礎からの英文法トレーニングコース</a:t>
                      </a:r>
                      <a:endParaRPr kumimoji="1" lang="ja-JP" altLang="en-US" sz="1100" dirty="0">
                        <a:solidFill>
                          <a:schemeClr val="tx1"/>
                        </a:solidFill>
                        <a:latin typeface="小塚ゴシック Pro H" pitchFamily="34" charset="-128"/>
                        <a:ea typeface="小塚ゴシック Pro H" pitchFamily="34" charset="-128"/>
                        <a:cs typeface="メイリオ" panose="020B0604030504040204" pitchFamily="50" charset="-128"/>
                      </a:endParaRPr>
                    </a:p>
                  </a:txBody>
                  <a:tcPr anchor="ct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tr>
            </a:tbl>
          </a:graphicData>
        </a:graphic>
      </p:graphicFrame>
      <p:sp>
        <p:nvSpPr>
          <p:cNvPr id="34" name="テキスト ボックス 33"/>
          <p:cNvSpPr txBox="1"/>
          <p:nvPr/>
        </p:nvSpPr>
        <p:spPr>
          <a:xfrm>
            <a:off x="382925" y="2038483"/>
            <a:ext cx="8280920" cy="253916"/>
          </a:xfrm>
          <a:prstGeom prst="rect">
            <a:avLst/>
          </a:prstGeom>
          <a:noFill/>
        </p:spPr>
        <p:txBody>
          <a:bodyPr wrap="square" rtlCol="0">
            <a:spAutoFit/>
          </a:bodyPr>
          <a:lstStyle/>
          <a:p>
            <a:pPr>
              <a:tabLst>
                <a:tab pos="3578225" algn="l"/>
                <a:tab pos="4976813" algn="l"/>
                <a:tab pos="6361113" algn="l"/>
                <a:tab pos="7704138" algn="l"/>
              </a:tabLst>
            </a:pPr>
            <a:r>
              <a:rPr lang="en-US" altLang="ja-JP" sz="1050" dirty="0" smtClean="0">
                <a:solidFill>
                  <a:prstClr val="black"/>
                </a:solidFill>
              </a:rPr>
              <a:t>TOEIC</a:t>
            </a:r>
            <a:r>
              <a:rPr lang="en-US" altLang="ja-JP" sz="1050" baseline="30000" dirty="0" smtClean="0">
                <a:solidFill>
                  <a:prstClr val="black"/>
                </a:solidFill>
              </a:rPr>
              <a:t>®</a:t>
            </a:r>
            <a:r>
              <a:rPr lang="en-US" altLang="ja-JP" sz="1050" dirty="0" smtClean="0">
                <a:solidFill>
                  <a:prstClr val="black"/>
                </a:solidFill>
              </a:rPr>
              <a:t>L&amp;R</a:t>
            </a:r>
            <a:r>
              <a:rPr lang="ja-JP" altLang="en-US" sz="1050" dirty="0" smtClean="0">
                <a:solidFill>
                  <a:prstClr val="black"/>
                </a:solidFill>
              </a:rPr>
              <a:t>テスト</a:t>
            </a:r>
            <a:r>
              <a:rPr lang="en-US" altLang="ja-JP" sz="1050" dirty="0" smtClean="0">
                <a:solidFill>
                  <a:prstClr val="black"/>
                </a:solidFill>
              </a:rPr>
              <a:t>	400	500	</a:t>
            </a:r>
            <a:r>
              <a:rPr lang="ja-JP" altLang="en-US" sz="1050" dirty="0" smtClean="0">
                <a:solidFill>
                  <a:prstClr val="black"/>
                </a:solidFill>
              </a:rPr>
              <a:t> </a:t>
            </a:r>
            <a:r>
              <a:rPr lang="en-US" altLang="ja-JP" sz="1050" dirty="0" smtClean="0">
                <a:solidFill>
                  <a:prstClr val="black"/>
                </a:solidFill>
              </a:rPr>
              <a:t>600	700</a:t>
            </a:r>
            <a:r>
              <a:rPr lang="ja-JP" altLang="en-US" sz="1050" dirty="0" smtClean="0">
                <a:solidFill>
                  <a:prstClr val="black"/>
                </a:solidFill>
              </a:rPr>
              <a:t>～</a:t>
            </a:r>
            <a:endParaRPr lang="ja-JP" altLang="en-US" sz="1050" dirty="0">
              <a:solidFill>
                <a:prstClr val="black"/>
              </a:solidFill>
            </a:endParaRPr>
          </a:p>
        </p:txBody>
      </p:sp>
      <p:sp>
        <p:nvSpPr>
          <p:cNvPr id="35" name="テキスト ボックス 34"/>
          <p:cNvSpPr txBox="1"/>
          <p:nvPr/>
        </p:nvSpPr>
        <p:spPr>
          <a:xfrm>
            <a:off x="382925" y="1894467"/>
            <a:ext cx="8244624" cy="253916"/>
          </a:xfrm>
          <a:prstGeom prst="rect">
            <a:avLst/>
          </a:prstGeom>
          <a:noFill/>
        </p:spPr>
        <p:txBody>
          <a:bodyPr wrap="square" rtlCol="0">
            <a:spAutoFit/>
          </a:bodyPr>
          <a:lstStyle/>
          <a:p>
            <a:pPr fontAlgn="ctr">
              <a:tabLst>
                <a:tab pos="2822575" algn="l"/>
                <a:tab pos="4238625" algn="l"/>
                <a:tab pos="5605463" algn="l"/>
                <a:tab pos="6989763" algn="l"/>
              </a:tabLst>
            </a:pPr>
            <a:r>
              <a:rPr lang="en-US" altLang="ja-JP" sz="1050" dirty="0" smtClean="0">
                <a:solidFill>
                  <a:prstClr val="black"/>
                </a:solidFill>
              </a:rPr>
              <a:t>CEFR-J</a:t>
            </a:r>
            <a:r>
              <a:rPr lang="ja-JP" altLang="en-US" sz="1050" dirty="0" smtClean="0">
                <a:solidFill>
                  <a:prstClr val="black"/>
                </a:solidFill>
              </a:rPr>
              <a:t>レベル</a:t>
            </a:r>
            <a:r>
              <a:rPr lang="en-US" altLang="ja-JP" sz="1050" dirty="0" smtClean="0">
                <a:solidFill>
                  <a:prstClr val="black"/>
                </a:solidFill>
              </a:rPr>
              <a:t>	Pre A1</a:t>
            </a:r>
            <a:r>
              <a:rPr lang="en-US" altLang="ja-JP" sz="1050" dirty="0">
                <a:solidFill>
                  <a:prstClr val="black"/>
                </a:solidFill>
              </a:rPr>
              <a:t>	</a:t>
            </a:r>
            <a:r>
              <a:rPr lang="en-US" altLang="ja-JP" sz="1050" dirty="0" smtClean="0">
                <a:solidFill>
                  <a:prstClr val="black"/>
                </a:solidFill>
              </a:rPr>
              <a:t>A1.2</a:t>
            </a:r>
            <a:r>
              <a:rPr lang="en-US" altLang="ja-JP" sz="1050" dirty="0">
                <a:solidFill>
                  <a:prstClr val="black"/>
                </a:solidFill>
              </a:rPr>
              <a:t>	</a:t>
            </a:r>
            <a:r>
              <a:rPr lang="en-US" altLang="ja-JP" sz="1050" dirty="0" smtClean="0">
                <a:solidFill>
                  <a:prstClr val="black"/>
                </a:solidFill>
              </a:rPr>
              <a:t>A2.1</a:t>
            </a:r>
            <a:r>
              <a:rPr lang="en-US" altLang="ja-JP" sz="1050" dirty="0">
                <a:solidFill>
                  <a:prstClr val="black"/>
                </a:solidFill>
              </a:rPr>
              <a:t>	</a:t>
            </a:r>
            <a:r>
              <a:rPr lang="en-US" altLang="ja-JP" sz="1050" dirty="0" smtClean="0">
                <a:solidFill>
                  <a:prstClr val="black"/>
                </a:solidFill>
              </a:rPr>
              <a:t>B1.2</a:t>
            </a:r>
            <a:endParaRPr lang="ja-JP" altLang="ja-JP" sz="1050" dirty="0">
              <a:solidFill>
                <a:prstClr val="black"/>
              </a:solidFill>
            </a:endParaRPr>
          </a:p>
        </p:txBody>
      </p:sp>
      <p:sp>
        <p:nvSpPr>
          <p:cNvPr id="38" name="角丸四角形 37"/>
          <p:cNvSpPr/>
          <p:nvPr/>
        </p:nvSpPr>
        <p:spPr>
          <a:xfrm>
            <a:off x="2761934" y="2508630"/>
            <a:ext cx="4154853" cy="180000"/>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800" b="1" dirty="0" smtClean="0">
              <a:solidFill>
                <a:prstClr val="black"/>
              </a:solidFill>
              <a:cs typeface="メイリオ" panose="020B0604030504040204" pitchFamily="50" charset="-128"/>
            </a:endParaRPr>
          </a:p>
        </p:txBody>
      </p:sp>
      <p:sp>
        <p:nvSpPr>
          <p:cNvPr id="100" name="テキスト ボックス 99"/>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sp>
        <p:nvSpPr>
          <p:cNvPr id="11" name="コンテンツ プレースホルダー 2"/>
          <p:cNvSpPr txBox="1">
            <a:spLocks/>
          </p:cNvSpPr>
          <p:nvPr/>
        </p:nvSpPr>
        <p:spPr>
          <a:xfrm>
            <a:off x="251521" y="3068960"/>
            <a:ext cx="3240359" cy="347040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42875" indent="-142875" algn="just">
              <a:lnSpc>
                <a:spcPct val="150000"/>
              </a:lnSpc>
              <a:spcBef>
                <a:spcPts val="600"/>
              </a:spcBef>
              <a:buNone/>
            </a:pPr>
            <a:r>
              <a:rPr lang="ja-JP" altLang="en-US" sz="900" dirty="0" smtClean="0"/>
              <a:t>・英文法の学習は積み上げ式。前に学習した内容をきちんと理解したうえで、無理なく次のレッスン（単元）に進めるよう、カリキュラムを設計しています。</a:t>
            </a:r>
            <a:endParaRPr lang="en-US" altLang="ja-JP" sz="900" dirty="0" smtClean="0"/>
          </a:p>
          <a:p>
            <a:pPr marL="142875" indent="-142875" algn="just">
              <a:lnSpc>
                <a:spcPct val="150000"/>
              </a:lnSpc>
              <a:spcBef>
                <a:spcPts val="600"/>
              </a:spcBef>
              <a:buNone/>
            </a:pPr>
            <a:r>
              <a:rPr lang="ja-JP" altLang="en-US" sz="900" dirty="0" smtClean="0"/>
              <a:t>・英文法の「ルール」</a:t>
            </a:r>
            <a:r>
              <a:rPr lang="ja-JP" altLang="en-US" sz="900" dirty="0"/>
              <a:t>を</a:t>
            </a:r>
            <a:r>
              <a:rPr lang="ja-JP" altLang="en-US" sz="900" dirty="0" smtClean="0"/>
              <a:t>イラストや図を用いながら分かりやすく解説。最も重要なポイントは、著者の</a:t>
            </a:r>
            <a:r>
              <a:rPr lang="en-US" altLang="ja-JP" sz="900" dirty="0" err="1" smtClean="0"/>
              <a:t>Evine</a:t>
            </a:r>
            <a:r>
              <a:rPr lang="ja-JP" altLang="en-US" sz="900" dirty="0" smtClean="0"/>
              <a:t>先生が動画で登場して説明してくれるので、印象に残ります。</a:t>
            </a:r>
            <a:endParaRPr lang="en-US" altLang="ja-JP" sz="900" dirty="0" smtClean="0"/>
          </a:p>
          <a:p>
            <a:pPr marL="142875" indent="-142875" algn="just">
              <a:lnSpc>
                <a:spcPct val="150000"/>
              </a:lnSpc>
              <a:spcBef>
                <a:spcPts val="600"/>
              </a:spcBef>
              <a:buNone/>
            </a:pPr>
            <a:r>
              <a:rPr lang="ja-JP" altLang="en-US" sz="900" dirty="0" smtClean="0"/>
              <a:t>・</a:t>
            </a:r>
            <a:r>
              <a:rPr lang="en-US" altLang="ja-JP" sz="900" dirty="0" smtClean="0"/>
              <a:t>1</a:t>
            </a:r>
            <a:r>
              <a:rPr lang="ja-JP" altLang="en-US" sz="900" dirty="0" smtClean="0"/>
              <a:t>つの「ルール」を</a:t>
            </a:r>
            <a:r>
              <a:rPr lang="en-US" altLang="ja-JP" sz="900" dirty="0" smtClean="0"/>
              <a:t>3</a:t>
            </a:r>
            <a:r>
              <a:rPr lang="ja-JP" altLang="en-US" sz="900" dirty="0" smtClean="0"/>
              <a:t>通りのドリルで徹底演習。間違った問題は必ず「ルール」に立ち戻って復習できるようになっています。</a:t>
            </a:r>
            <a:r>
              <a:rPr lang="en-US" altLang="ja-JP" sz="900" dirty="0" smtClean="0"/>
              <a:t>Review</a:t>
            </a:r>
            <a:r>
              <a:rPr lang="ja-JP" altLang="en-US" sz="900" dirty="0" smtClean="0"/>
              <a:t>ユニットや確認テストもあり、同じ「ルール」の問題に繰り返し触れることで、定着率を高めます。</a:t>
            </a:r>
            <a:endParaRPr lang="en-US" altLang="ja-JP" sz="900" dirty="0" smtClean="0"/>
          </a:p>
          <a:p>
            <a:pPr marL="142875" indent="-142875" algn="just">
              <a:lnSpc>
                <a:spcPct val="150000"/>
              </a:lnSpc>
              <a:spcBef>
                <a:spcPts val="600"/>
              </a:spcBef>
              <a:buNone/>
            </a:pPr>
            <a:r>
              <a:rPr lang="ja-JP" altLang="en-US" sz="900" dirty="0"/>
              <a:t>・「弱点診断テスト」「定着度診断テスト」を設け、学習前の弱点が克服されたかどうかを確認できます。「弱点診断テスト」の結果を見て、弱点だけを集中的に学習することも可能</a:t>
            </a:r>
            <a:r>
              <a:rPr lang="ja-JP" altLang="en-US" sz="900" dirty="0" smtClean="0"/>
              <a:t>です</a:t>
            </a:r>
            <a:r>
              <a:rPr lang="ja-JP" altLang="en-US" sz="900" dirty="0"/>
              <a:t>。</a:t>
            </a:r>
            <a:endParaRPr lang="en-US" altLang="ja-JP" sz="900" dirty="0"/>
          </a:p>
        </p:txBody>
      </p:sp>
      <p:grpSp>
        <p:nvGrpSpPr>
          <p:cNvPr id="29" name="グループ化 28"/>
          <p:cNvGrpSpPr/>
          <p:nvPr/>
        </p:nvGrpSpPr>
        <p:grpSpPr>
          <a:xfrm>
            <a:off x="3707904" y="3417161"/>
            <a:ext cx="4968552" cy="2229672"/>
            <a:chOff x="3635896" y="2953950"/>
            <a:chExt cx="4968552" cy="2229672"/>
          </a:xfrm>
        </p:grpSpPr>
        <p:cxnSp>
          <p:nvCxnSpPr>
            <p:cNvPr id="26" name="カギ線コネクタ 25"/>
            <p:cNvCxnSpPr/>
            <p:nvPr/>
          </p:nvCxnSpPr>
          <p:spPr>
            <a:xfrm rot="16200000" flipH="1">
              <a:off x="6994550" y="2706077"/>
              <a:ext cx="87573" cy="1620304"/>
            </a:xfrm>
            <a:prstGeom prst="bentConnector3">
              <a:avLst>
                <a:gd name="adj1" fmla="val -261039"/>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p:nvPr/>
          </p:nvCxnSpPr>
          <p:spPr>
            <a:xfrm rot="5400000" flipH="1" flipV="1">
              <a:off x="5139167" y="2617442"/>
              <a:ext cx="90000" cy="1800000"/>
            </a:xfrm>
            <a:prstGeom prst="bentConnector3">
              <a:avLst>
                <a:gd name="adj1" fmla="val 361039"/>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635896" y="3573016"/>
              <a:ext cx="1332000" cy="936000"/>
            </a:xfrm>
            <a:prstGeom prst="rect">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3851920" y="4225422"/>
              <a:ext cx="1188000" cy="360040"/>
            </a:xfrm>
            <a:prstGeom prst="round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altLang="ja-JP" sz="1050" b="1" dirty="0" smtClean="0">
                  <a:latin typeface="Arial Black" panose="020B0A04020102020204" pitchFamily="34" charset="0"/>
                </a:rPr>
                <a:t>Input Stage</a:t>
              </a:r>
              <a:endParaRPr lang="ja-JP" altLang="en-US" sz="1050" b="1" dirty="0">
                <a:latin typeface="Arial Black" panose="020B0A04020102020204" pitchFamily="34" charset="0"/>
              </a:endParaRPr>
            </a:p>
          </p:txBody>
        </p:sp>
        <p:sp>
          <p:nvSpPr>
            <p:cNvPr id="16" name="正方形/長方形 15"/>
            <p:cNvSpPr/>
            <p:nvPr/>
          </p:nvSpPr>
          <p:spPr>
            <a:xfrm>
              <a:off x="5436096" y="3570373"/>
              <a:ext cx="1332000" cy="936000"/>
            </a:xfrm>
            <a:prstGeom prst="rect">
              <a:avLst/>
            </a:prstGeom>
            <a:solidFill>
              <a:schemeClr val="bg1"/>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652120" y="3485443"/>
              <a:ext cx="1188000" cy="360040"/>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1050" b="1" dirty="0" smtClean="0">
                  <a:latin typeface="Arial Black" panose="020B0A04020102020204" pitchFamily="34" charset="0"/>
                </a:rPr>
                <a:t>Drill Stage</a:t>
              </a:r>
              <a:endParaRPr lang="ja-JP" altLang="en-US" sz="1050" b="1" dirty="0">
                <a:latin typeface="Arial Black" panose="020B0A04020102020204" pitchFamily="34" charset="0"/>
              </a:endParaRPr>
            </a:p>
          </p:txBody>
        </p:sp>
        <p:sp>
          <p:nvSpPr>
            <p:cNvPr id="17" name="正方形/長方形 16"/>
            <p:cNvSpPr/>
            <p:nvPr/>
          </p:nvSpPr>
          <p:spPr>
            <a:xfrm>
              <a:off x="7200424" y="3573016"/>
              <a:ext cx="1332000" cy="936000"/>
            </a:xfrm>
            <a:prstGeom prst="rect">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7416448" y="4225422"/>
              <a:ext cx="1188000" cy="360040"/>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sz="1050" b="1" dirty="0" smtClean="0">
                  <a:latin typeface="Arial Black" panose="020B0A04020102020204" pitchFamily="34" charset="0"/>
                </a:rPr>
                <a:t>Output Stage</a:t>
              </a:r>
              <a:endParaRPr lang="ja-JP" altLang="en-US" sz="1050" b="1" dirty="0">
                <a:latin typeface="Arial Black" panose="020B0A04020102020204" pitchFamily="34" charset="0"/>
              </a:endParaRPr>
            </a:p>
          </p:txBody>
        </p:sp>
        <p:sp>
          <p:nvSpPr>
            <p:cNvPr id="10" name="正方形/長方形 9"/>
            <p:cNvSpPr/>
            <p:nvPr/>
          </p:nvSpPr>
          <p:spPr>
            <a:xfrm>
              <a:off x="3635896" y="3567942"/>
              <a:ext cx="1332000" cy="65071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nSpc>
                  <a:spcPct val="150000"/>
                </a:lnSpc>
              </a:pPr>
              <a:r>
                <a:rPr lang="ja-JP" altLang="en-US" sz="700" dirty="0">
                  <a:solidFill>
                    <a:srgbClr val="444446"/>
                  </a:solidFill>
                </a:rPr>
                <a:t>✔図と解説で「ルール」を学ぶ</a:t>
              </a:r>
              <a:endParaRPr lang="en-US" altLang="ja-JP" sz="700" dirty="0">
                <a:solidFill>
                  <a:srgbClr val="444446"/>
                </a:solidFill>
              </a:endParaRPr>
            </a:p>
            <a:p>
              <a:pPr marL="73025" lvl="0" indent="-73025">
                <a:lnSpc>
                  <a:spcPct val="150000"/>
                </a:lnSpc>
              </a:pPr>
              <a:r>
                <a:rPr lang="ja-JP" altLang="en-US" sz="700" dirty="0">
                  <a:solidFill>
                    <a:srgbClr val="444446"/>
                  </a:solidFill>
                </a:rPr>
                <a:t>✔</a:t>
              </a:r>
              <a:r>
                <a:rPr lang="en-US" altLang="ja-JP" sz="700" dirty="0" err="1">
                  <a:solidFill>
                    <a:srgbClr val="444446"/>
                  </a:solidFill>
                </a:rPr>
                <a:t>Evine</a:t>
              </a:r>
              <a:r>
                <a:rPr lang="ja-JP" altLang="en-US" sz="700" dirty="0">
                  <a:solidFill>
                    <a:srgbClr val="444446"/>
                  </a:solidFill>
                </a:rPr>
                <a:t>先生の動画で重要ポイントを確認</a:t>
              </a:r>
              <a:endParaRPr lang="en-US" altLang="ja-JP" sz="700" dirty="0">
                <a:solidFill>
                  <a:srgbClr val="444446"/>
                </a:solidFill>
              </a:endParaRPr>
            </a:p>
            <a:p>
              <a:pPr marL="73025" lvl="0" indent="-73025">
                <a:lnSpc>
                  <a:spcPct val="150000"/>
                </a:lnSpc>
              </a:pPr>
              <a:r>
                <a:rPr lang="ja-JP" altLang="en-US" sz="700" dirty="0">
                  <a:solidFill>
                    <a:srgbClr val="444446"/>
                  </a:solidFill>
                </a:rPr>
                <a:t>✔クイズで「ルール」を</a:t>
              </a:r>
              <a:r>
                <a:rPr lang="ja-JP" altLang="en-US" sz="700" dirty="0" smtClean="0">
                  <a:solidFill>
                    <a:srgbClr val="444446"/>
                  </a:solidFill>
                </a:rPr>
                <a:t>再確認</a:t>
              </a:r>
              <a:endParaRPr kumimoji="1" lang="ja-JP" altLang="en-US" sz="700" dirty="0"/>
            </a:p>
          </p:txBody>
        </p:sp>
        <p:sp>
          <p:nvSpPr>
            <p:cNvPr id="24" name="正方形/長方形 23"/>
            <p:cNvSpPr/>
            <p:nvPr/>
          </p:nvSpPr>
          <p:spPr>
            <a:xfrm>
              <a:off x="5436096" y="3858301"/>
              <a:ext cx="1332000" cy="65071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nSpc>
                  <a:spcPct val="150000"/>
                </a:lnSpc>
              </a:pPr>
              <a:r>
                <a:rPr lang="ja-JP" altLang="en-US" sz="700" dirty="0" smtClean="0">
                  <a:solidFill>
                    <a:srgbClr val="444446"/>
                  </a:solidFill>
                </a:rPr>
                <a:t>✔</a:t>
              </a:r>
              <a:r>
                <a:rPr lang="en-US" altLang="ja-JP" sz="700" dirty="0" smtClean="0">
                  <a:solidFill>
                    <a:srgbClr val="444446"/>
                  </a:solidFill>
                </a:rPr>
                <a:t>3</a:t>
              </a:r>
              <a:r>
                <a:rPr lang="ja-JP" altLang="en-US" sz="700" dirty="0" smtClean="0">
                  <a:solidFill>
                    <a:srgbClr val="444446"/>
                  </a:solidFill>
                </a:rPr>
                <a:t>種類のドリルで「ルール」を徹底演習</a:t>
              </a:r>
              <a:endParaRPr lang="en-US" altLang="ja-JP" sz="700" dirty="0" smtClean="0">
                <a:solidFill>
                  <a:srgbClr val="444446"/>
                </a:solidFill>
              </a:endParaRPr>
            </a:p>
            <a:p>
              <a:pPr marL="73025" lvl="0" indent="-73025">
                <a:lnSpc>
                  <a:spcPct val="150000"/>
                </a:lnSpc>
              </a:pPr>
              <a:r>
                <a:rPr lang="ja-JP" altLang="en-US" sz="700" dirty="0" smtClean="0">
                  <a:solidFill>
                    <a:srgbClr val="444446"/>
                  </a:solidFill>
                </a:rPr>
                <a:t>✔問題ごとに「ルール」をもう一度確認</a:t>
              </a:r>
              <a:endParaRPr kumimoji="1" lang="ja-JP" altLang="en-US" sz="700" dirty="0"/>
            </a:p>
          </p:txBody>
        </p:sp>
        <p:sp>
          <p:nvSpPr>
            <p:cNvPr id="25" name="正方形/長方形 24"/>
            <p:cNvSpPr/>
            <p:nvPr/>
          </p:nvSpPr>
          <p:spPr>
            <a:xfrm>
              <a:off x="7200424" y="3606948"/>
              <a:ext cx="1332000" cy="65071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nSpc>
                  <a:spcPct val="150000"/>
                </a:lnSpc>
              </a:pPr>
              <a:r>
                <a:rPr lang="ja-JP" altLang="en-US" sz="700" dirty="0" smtClean="0">
                  <a:solidFill>
                    <a:srgbClr val="444446"/>
                  </a:solidFill>
                </a:rPr>
                <a:t>✔身に付けた文法知識をアウトプットに生かすため、音声認識機能を使って発話練習</a:t>
              </a:r>
              <a:endParaRPr kumimoji="1" lang="ja-JP" altLang="en-US" sz="700" dirty="0"/>
            </a:p>
          </p:txBody>
        </p:sp>
        <p:sp>
          <p:nvSpPr>
            <p:cNvPr id="37" name="正方形/長方形 36"/>
            <p:cNvSpPr/>
            <p:nvPr/>
          </p:nvSpPr>
          <p:spPr>
            <a:xfrm>
              <a:off x="4639674" y="2953950"/>
              <a:ext cx="1168524" cy="3600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gn="ctr"/>
              <a:r>
                <a:rPr kumimoji="1" lang="ja-JP" altLang="en-US" sz="700" dirty="0" smtClean="0">
                  <a:solidFill>
                    <a:sysClr val="windowText" lastClr="000000"/>
                  </a:solidFill>
                </a:rPr>
                <a:t>「ルール」を理解したら</a:t>
              </a:r>
              <a:endParaRPr kumimoji="1" lang="en-US" altLang="ja-JP" sz="700" dirty="0" smtClean="0">
                <a:solidFill>
                  <a:sysClr val="windowText" lastClr="000000"/>
                </a:solidFill>
              </a:endParaRPr>
            </a:p>
            <a:p>
              <a:pPr marL="73025" lvl="0" indent="-73025" algn="ctr"/>
              <a:r>
                <a:rPr kumimoji="1" lang="ja-JP" altLang="en-US" sz="700" dirty="0" smtClean="0">
                  <a:solidFill>
                    <a:sysClr val="windowText" lastClr="000000"/>
                  </a:solidFill>
                </a:rPr>
                <a:t>問題演習へ！</a:t>
              </a:r>
              <a:endParaRPr kumimoji="1" lang="ja-JP" altLang="en-US" sz="700" dirty="0">
                <a:solidFill>
                  <a:sysClr val="windowText" lastClr="000000"/>
                </a:solidFill>
              </a:endParaRPr>
            </a:p>
          </p:txBody>
        </p:sp>
        <p:sp>
          <p:nvSpPr>
            <p:cNvPr id="41" name="正方形/長方形 40"/>
            <p:cNvSpPr/>
            <p:nvPr/>
          </p:nvSpPr>
          <p:spPr>
            <a:xfrm>
              <a:off x="6454074" y="2953950"/>
              <a:ext cx="1168524" cy="3600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gn="ctr"/>
              <a:r>
                <a:rPr kumimoji="1" lang="ja-JP" altLang="en-US" sz="700" dirty="0" smtClean="0">
                  <a:solidFill>
                    <a:sysClr val="windowText" lastClr="000000"/>
                  </a:solidFill>
                </a:rPr>
                <a:t>「ルール」が身についたら</a:t>
              </a:r>
              <a:endParaRPr kumimoji="1" lang="en-US" altLang="ja-JP" sz="700" dirty="0" smtClean="0">
                <a:solidFill>
                  <a:sysClr val="windowText" lastClr="000000"/>
                </a:solidFill>
              </a:endParaRPr>
            </a:p>
            <a:p>
              <a:pPr marL="73025" lvl="0" indent="-73025" algn="ctr"/>
              <a:r>
                <a:rPr kumimoji="1" lang="ja-JP" altLang="en-US" sz="700" dirty="0" smtClean="0">
                  <a:solidFill>
                    <a:sysClr val="windowText" lastClr="000000"/>
                  </a:solidFill>
                </a:rPr>
                <a:t>アウトプットの実践！</a:t>
              </a:r>
              <a:endParaRPr kumimoji="1" lang="ja-JP" altLang="en-US" sz="700" dirty="0">
                <a:solidFill>
                  <a:sysClr val="windowText" lastClr="000000"/>
                </a:solidFill>
              </a:endParaRPr>
            </a:p>
          </p:txBody>
        </p:sp>
        <p:cxnSp>
          <p:nvCxnSpPr>
            <p:cNvPr id="42" name="カギ線コネクタ 41"/>
            <p:cNvCxnSpPr/>
            <p:nvPr/>
          </p:nvCxnSpPr>
          <p:spPr>
            <a:xfrm rot="5400000">
              <a:off x="5139167" y="3659448"/>
              <a:ext cx="90000" cy="1800000"/>
            </a:xfrm>
            <a:prstGeom prst="bentConnector3">
              <a:avLst>
                <a:gd name="adj1" fmla="val 361039"/>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639674" y="4823582"/>
              <a:ext cx="1168524" cy="3600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73025" lvl="0" indent="-73025" algn="ctr"/>
              <a:r>
                <a:rPr kumimoji="1" lang="ja-JP" altLang="en-US" sz="700" dirty="0" smtClean="0">
                  <a:solidFill>
                    <a:sysClr val="windowText" lastClr="000000"/>
                  </a:solidFill>
                </a:rPr>
                <a:t>間違った問題は</a:t>
              </a:r>
              <a:endParaRPr kumimoji="1" lang="en-US" altLang="ja-JP" sz="700" dirty="0" smtClean="0">
                <a:solidFill>
                  <a:sysClr val="windowText" lastClr="000000"/>
                </a:solidFill>
              </a:endParaRPr>
            </a:p>
            <a:p>
              <a:pPr marL="73025" lvl="0" indent="-73025" algn="ctr"/>
              <a:r>
                <a:rPr lang="ja-JP" altLang="en-US" sz="700" dirty="0" smtClean="0">
                  <a:solidFill>
                    <a:sysClr val="windowText" lastClr="000000"/>
                  </a:solidFill>
                </a:rPr>
                <a:t>「ルール」に戻って復習！</a:t>
              </a:r>
              <a:endParaRPr kumimoji="1" lang="ja-JP" altLang="en-US" sz="700" dirty="0">
                <a:solidFill>
                  <a:sysClr val="windowText" lastClr="000000"/>
                </a:solidFill>
              </a:endParaRPr>
            </a:p>
          </p:txBody>
        </p:sp>
      </p:grpSp>
      <p:grpSp>
        <p:nvGrpSpPr>
          <p:cNvPr id="44" name="グループ化 43"/>
          <p:cNvGrpSpPr/>
          <p:nvPr/>
        </p:nvGrpSpPr>
        <p:grpSpPr>
          <a:xfrm>
            <a:off x="3635897" y="5760239"/>
            <a:ext cx="2156389" cy="951467"/>
            <a:chOff x="5508104" y="4077071"/>
            <a:chExt cx="4511749" cy="1990726"/>
          </a:xfrm>
        </p:grpSpPr>
        <p:pic>
          <p:nvPicPr>
            <p:cNvPr id="45" name="Picture 2" descr="Mr. Evineの中学英文法を修了するドリ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077072"/>
              <a:ext cx="1419225"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Mr. Evineの英文法マスターコース[高校修了→大学入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9203" y="4077071"/>
              <a:ext cx="13906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Mr. Evineの英文法ブリッジコース[中学修了→高校基礎]"/>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8179" y="4077072"/>
              <a:ext cx="1400175" cy="1990725"/>
            </a:xfrm>
            <a:prstGeom prst="rect">
              <a:avLst/>
            </a:prstGeom>
            <a:noFill/>
            <a:extLst>
              <a:ext uri="{909E8E84-426E-40dd-AFC4-6F175D3DCCD1}">
                <a14:hiddenFill xmlns:a14="http://schemas.microsoft.com/office/drawing/2010/main">
                  <a:solidFill>
                    <a:srgbClr val="FFFFFF"/>
                  </a:solidFill>
                </a14:hiddenFill>
              </a:ext>
            </a:extLst>
          </p:spPr>
        </p:pic>
      </p:grpSp>
      <p:sp>
        <p:nvSpPr>
          <p:cNvPr id="48" name="正方形/長方形 47"/>
          <p:cNvSpPr/>
          <p:nvPr/>
        </p:nvSpPr>
        <p:spPr>
          <a:xfrm>
            <a:off x="5868144" y="6363816"/>
            <a:ext cx="1520502" cy="3336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kumimoji="1" lang="ja-JP" altLang="en-US" sz="700" dirty="0" smtClean="0"/>
              <a:t>元となった書籍の著者・監修者は、</a:t>
            </a:r>
            <a:r>
              <a:rPr kumimoji="1" lang="en-US" altLang="ja-JP" sz="700" dirty="0" smtClean="0"/>
              <a:t>Mr. </a:t>
            </a:r>
            <a:r>
              <a:rPr kumimoji="1" lang="en-US" altLang="ja-JP" sz="700" dirty="0" err="1" smtClean="0"/>
              <a:t>Evine</a:t>
            </a:r>
            <a:r>
              <a:rPr kumimoji="1" lang="ja-JP" altLang="en-US" sz="700" dirty="0" smtClean="0"/>
              <a:t>こと恵比須大輔先生！</a:t>
            </a:r>
            <a:endParaRPr kumimoji="1" lang="ja-JP" altLang="en-US" sz="700" dirty="0"/>
          </a:p>
        </p:txBody>
      </p:sp>
      <p:sp>
        <p:nvSpPr>
          <p:cNvPr id="30" name="円/楕円 29"/>
          <p:cNvSpPr/>
          <p:nvPr/>
        </p:nvSpPr>
        <p:spPr>
          <a:xfrm>
            <a:off x="3563888" y="3142871"/>
            <a:ext cx="648072" cy="648072"/>
          </a:xfrm>
          <a:prstGeom prst="ellipse">
            <a:avLst/>
          </a:prstGeom>
          <a:ln/>
        </p:spPr>
        <p:style>
          <a:lnRef idx="3">
            <a:schemeClr val="lt1"/>
          </a:lnRef>
          <a:fillRef idx="1">
            <a:schemeClr val="accent3"/>
          </a:fillRef>
          <a:effectRef idx="1">
            <a:schemeClr val="accent3"/>
          </a:effectRef>
          <a:fontRef idx="minor">
            <a:schemeClr val="lt1"/>
          </a:fontRef>
        </p:style>
        <p:txBody>
          <a:bodyPr lIns="36000" tIns="36000" rIns="36000" bIns="36000" rtlCol="0" anchor="ctr"/>
          <a:lstStyle/>
          <a:p>
            <a:pPr algn="ctr"/>
            <a:r>
              <a:rPr kumimoji="1" lang="ja-JP" altLang="en-US" sz="900" b="1" dirty="0" smtClean="0"/>
              <a:t>弱点</a:t>
            </a:r>
            <a:endParaRPr kumimoji="1" lang="en-US" altLang="ja-JP" sz="900" b="1" dirty="0" smtClean="0"/>
          </a:p>
          <a:p>
            <a:pPr algn="ctr"/>
            <a:r>
              <a:rPr kumimoji="1" lang="ja-JP" altLang="en-US" sz="900" b="1" dirty="0" smtClean="0"/>
              <a:t>診断</a:t>
            </a:r>
            <a:endParaRPr kumimoji="1" lang="en-US" altLang="ja-JP" sz="900" b="1" dirty="0" smtClean="0"/>
          </a:p>
          <a:p>
            <a:pPr algn="ctr"/>
            <a:r>
              <a:rPr kumimoji="1" lang="ja-JP" altLang="en-US" sz="900" b="1" dirty="0" smtClean="0"/>
              <a:t>テスト</a:t>
            </a:r>
            <a:endParaRPr kumimoji="1" lang="ja-JP" altLang="en-US" sz="900" b="1" dirty="0"/>
          </a:p>
        </p:txBody>
      </p:sp>
      <p:sp>
        <p:nvSpPr>
          <p:cNvPr id="49" name="円/楕円 48"/>
          <p:cNvSpPr/>
          <p:nvPr/>
        </p:nvSpPr>
        <p:spPr>
          <a:xfrm>
            <a:off x="7955991" y="6000104"/>
            <a:ext cx="648072" cy="648072"/>
          </a:xfrm>
          <a:prstGeom prst="ellipse">
            <a:avLst/>
          </a:prstGeom>
          <a:ln/>
        </p:spPr>
        <p:style>
          <a:lnRef idx="3">
            <a:schemeClr val="lt1"/>
          </a:lnRef>
          <a:fillRef idx="1">
            <a:schemeClr val="accent5"/>
          </a:fillRef>
          <a:effectRef idx="1">
            <a:schemeClr val="accent5"/>
          </a:effectRef>
          <a:fontRef idx="minor">
            <a:schemeClr val="lt1"/>
          </a:fontRef>
        </p:style>
        <p:txBody>
          <a:bodyPr lIns="36000" tIns="36000" rIns="36000" bIns="36000" rtlCol="0" anchor="ctr"/>
          <a:lstStyle/>
          <a:p>
            <a:pPr algn="ctr"/>
            <a:r>
              <a:rPr kumimoji="1" lang="ja-JP" altLang="en-US" sz="900" b="1" dirty="0" smtClean="0"/>
              <a:t>定着度</a:t>
            </a:r>
            <a:endParaRPr kumimoji="1" lang="en-US" altLang="ja-JP" sz="900" b="1" dirty="0" smtClean="0"/>
          </a:p>
          <a:p>
            <a:pPr algn="ctr"/>
            <a:r>
              <a:rPr kumimoji="1" lang="ja-JP" altLang="en-US" sz="900" b="1" dirty="0" smtClean="0"/>
              <a:t>診断</a:t>
            </a:r>
            <a:endParaRPr kumimoji="1" lang="en-US" altLang="ja-JP" sz="900" b="1" dirty="0" smtClean="0"/>
          </a:p>
          <a:p>
            <a:pPr algn="ctr"/>
            <a:r>
              <a:rPr kumimoji="1" lang="ja-JP" altLang="en-US" sz="900" b="1" dirty="0" smtClean="0"/>
              <a:t>テスト</a:t>
            </a:r>
            <a:endParaRPr kumimoji="1" lang="ja-JP" altLang="en-US" sz="900" b="1" dirty="0"/>
          </a:p>
        </p:txBody>
      </p:sp>
      <p:sp>
        <p:nvSpPr>
          <p:cNvPr id="31" name="二等辺三角形 30"/>
          <p:cNvSpPr/>
          <p:nvPr/>
        </p:nvSpPr>
        <p:spPr>
          <a:xfrm flipV="1">
            <a:off x="3707924" y="3865394"/>
            <a:ext cx="360000" cy="108000"/>
          </a:xfrm>
          <a:prstGeom prst="triangl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50" name="二等辺三角形 49"/>
          <p:cNvSpPr/>
          <p:nvPr/>
        </p:nvSpPr>
        <p:spPr>
          <a:xfrm flipV="1">
            <a:off x="8100027" y="5165765"/>
            <a:ext cx="360000" cy="108000"/>
          </a:xfrm>
          <a:prstGeom prst="triangl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3460337" y="2896927"/>
            <a:ext cx="1075785" cy="276999"/>
          </a:xfrm>
          <a:prstGeom prst="rect">
            <a:avLst/>
          </a:prstGeom>
          <a:noFill/>
        </p:spPr>
        <p:txBody>
          <a:bodyPr wrap="square" rtlCol="0">
            <a:spAutoFit/>
          </a:bodyPr>
          <a:lstStyle/>
          <a:p>
            <a:pPr fontAlgn="ctr">
              <a:tabLst>
                <a:tab pos="2822575" algn="l"/>
                <a:tab pos="4238625" algn="l"/>
                <a:tab pos="5605463" algn="l"/>
                <a:tab pos="6989763" algn="l"/>
              </a:tabLst>
            </a:pPr>
            <a:r>
              <a:rPr lang="ja-JP" altLang="en-US" sz="1200" b="1" dirty="0" smtClean="0">
                <a:solidFill>
                  <a:prstClr val="black"/>
                </a:solidFill>
              </a:rPr>
              <a:t>学習の流れ</a:t>
            </a:r>
            <a:endParaRPr lang="ja-JP" altLang="ja-JP" sz="1200" b="1" dirty="0">
              <a:solidFill>
                <a:prstClr val="black"/>
              </a:solidFill>
            </a:endParaRPr>
          </a:p>
        </p:txBody>
      </p:sp>
      <p:cxnSp>
        <p:nvCxnSpPr>
          <p:cNvPr id="6" name="直線矢印コネクタ 5"/>
          <p:cNvCxnSpPr/>
          <p:nvPr/>
        </p:nvCxnSpPr>
        <p:spPr>
          <a:xfrm flipV="1">
            <a:off x="4211960" y="5067659"/>
            <a:ext cx="0" cy="552744"/>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201388" y="5620403"/>
            <a:ext cx="2952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7153848" y="5361631"/>
            <a:ext cx="648072" cy="648072"/>
          </a:xfrm>
          <a:prstGeom prst="ellipse">
            <a:avLst/>
          </a:prstGeom>
          <a:ln/>
        </p:spPr>
        <p:style>
          <a:lnRef idx="3">
            <a:schemeClr val="lt1"/>
          </a:lnRef>
          <a:fillRef idx="1">
            <a:schemeClr val="accent2"/>
          </a:fillRef>
          <a:effectRef idx="1">
            <a:schemeClr val="accent2"/>
          </a:effectRef>
          <a:fontRef idx="minor">
            <a:schemeClr val="lt1"/>
          </a:fontRef>
        </p:style>
        <p:txBody>
          <a:bodyPr lIns="36000" tIns="36000" rIns="36000" bIns="36000" rtlCol="0" anchor="ctr"/>
          <a:lstStyle/>
          <a:p>
            <a:pPr algn="ctr"/>
            <a:r>
              <a:rPr kumimoji="1" lang="ja-JP" altLang="en-US" sz="900" b="1" dirty="0" smtClean="0"/>
              <a:t>確認</a:t>
            </a:r>
            <a:endParaRPr kumimoji="1" lang="en-US" altLang="ja-JP" sz="900" b="1" dirty="0" smtClean="0"/>
          </a:p>
          <a:p>
            <a:pPr algn="ctr"/>
            <a:r>
              <a:rPr kumimoji="1" lang="ja-JP" altLang="en-US" sz="900" b="1" dirty="0" smtClean="0"/>
              <a:t>テスト</a:t>
            </a:r>
            <a:endParaRPr kumimoji="1" lang="ja-JP" altLang="en-US" sz="900" b="1" dirty="0"/>
          </a:p>
        </p:txBody>
      </p:sp>
      <p:sp>
        <p:nvSpPr>
          <p:cNvPr id="39" name="二等辺三角形 38"/>
          <p:cNvSpPr/>
          <p:nvPr/>
        </p:nvSpPr>
        <p:spPr>
          <a:xfrm flipV="1">
            <a:off x="7297884" y="5181623"/>
            <a:ext cx="360000" cy="108000"/>
          </a:xfrm>
          <a:prstGeom prst="triangl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52" name="二等辺三角形 51"/>
          <p:cNvSpPr/>
          <p:nvPr/>
        </p:nvSpPr>
        <p:spPr>
          <a:xfrm flipV="1">
            <a:off x="8100027" y="5339421"/>
            <a:ext cx="360000" cy="108000"/>
          </a:xfrm>
          <a:prstGeom prst="triangl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53" name="二等辺三角形 52"/>
          <p:cNvSpPr/>
          <p:nvPr/>
        </p:nvSpPr>
        <p:spPr>
          <a:xfrm flipV="1">
            <a:off x="8100027" y="5513077"/>
            <a:ext cx="360000" cy="108000"/>
          </a:xfrm>
          <a:prstGeom prst="triangl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54" name="二等辺三角形 53"/>
          <p:cNvSpPr/>
          <p:nvPr/>
        </p:nvSpPr>
        <p:spPr>
          <a:xfrm flipV="1">
            <a:off x="8100027" y="5686733"/>
            <a:ext cx="360000" cy="108000"/>
          </a:xfrm>
          <a:prstGeom prst="triangl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55" name="二等辺三角形 54"/>
          <p:cNvSpPr/>
          <p:nvPr/>
        </p:nvSpPr>
        <p:spPr>
          <a:xfrm flipV="1">
            <a:off x="8100027" y="5860388"/>
            <a:ext cx="360000" cy="108000"/>
          </a:xfrm>
          <a:prstGeom prst="triangl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60824" y="1704709"/>
            <a:ext cx="1075785" cy="276999"/>
          </a:xfrm>
          <a:prstGeom prst="rect">
            <a:avLst/>
          </a:prstGeom>
          <a:noFill/>
        </p:spPr>
        <p:txBody>
          <a:bodyPr wrap="square" rtlCol="0">
            <a:spAutoFit/>
          </a:bodyPr>
          <a:lstStyle/>
          <a:p>
            <a:pPr fontAlgn="ctr">
              <a:tabLst>
                <a:tab pos="2822575" algn="l"/>
                <a:tab pos="4238625" algn="l"/>
                <a:tab pos="5605463" algn="l"/>
                <a:tab pos="6989763" algn="l"/>
              </a:tabLst>
            </a:pPr>
            <a:r>
              <a:rPr lang="ja-JP" altLang="en-US" sz="1200" b="1" dirty="0" smtClean="0">
                <a:solidFill>
                  <a:prstClr val="black"/>
                </a:solidFill>
              </a:rPr>
              <a:t>対応レベル</a:t>
            </a:r>
            <a:endParaRPr lang="ja-JP" altLang="ja-JP" sz="1200" b="1" dirty="0">
              <a:solidFill>
                <a:prstClr val="black"/>
              </a:solidFill>
            </a:endParaRPr>
          </a:p>
        </p:txBody>
      </p:sp>
    </p:spTree>
    <p:extLst>
      <p:ext uri="{BB962C8B-B14F-4D97-AF65-F5344CB8AC3E}">
        <p14:creationId xmlns:p14="http://schemas.microsoft.com/office/powerpoint/2010/main" val="34647946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コース構成</a:t>
            </a:r>
            <a:endParaRPr lang="ja-JP" altLang="en-US" dirty="0"/>
          </a:p>
        </p:txBody>
      </p:sp>
      <p:sp>
        <p:nvSpPr>
          <p:cNvPr id="66" name="正方形/長方形 65"/>
          <p:cNvSpPr/>
          <p:nvPr/>
        </p:nvSpPr>
        <p:spPr>
          <a:xfrm>
            <a:off x="197213" y="836712"/>
            <a:ext cx="2646595" cy="3093154"/>
          </a:xfrm>
          <a:prstGeom prst="rect">
            <a:avLst/>
          </a:prstGeom>
        </p:spPr>
        <p:txBody>
          <a:bodyPr wrap="square">
            <a:spAutoFit/>
          </a:bodyPr>
          <a:lstStyle/>
          <a:p>
            <a:pPr>
              <a:lnSpc>
                <a:spcPts val="1800"/>
              </a:lnSpc>
            </a:pPr>
            <a:r>
              <a:rPr lang="ja-JP" altLang="en-US" sz="1200" dirty="0" smtClean="0">
                <a:latin typeface="+mn-ea"/>
                <a:cs typeface="Meiryo UI" pitchFamily="50" charset="-128"/>
              </a:rPr>
              <a:t>本コースは、</a:t>
            </a:r>
            <a:r>
              <a:rPr lang="en-US" altLang="ja-JP" sz="1200" dirty="0" smtClean="0">
                <a:latin typeface="+mn-ea"/>
                <a:cs typeface="Meiryo UI" pitchFamily="50" charset="-128"/>
              </a:rPr>
              <a:t>3</a:t>
            </a:r>
            <a:r>
              <a:rPr lang="ja-JP" altLang="en-US" sz="1200" dirty="0" err="1" smtClean="0">
                <a:latin typeface="+mn-ea"/>
                <a:cs typeface="Meiryo UI" pitchFamily="50" charset="-128"/>
              </a:rPr>
              <a:t>つの</a:t>
            </a:r>
            <a:r>
              <a:rPr lang="ja-JP" altLang="en-US" sz="1200" dirty="0" smtClean="0">
                <a:latin typeface="+mn-ea"/>
                <a:cs typeface="Meiryo UI" pitchFamily="50" charset="-128"/>
              </a:rPr>
              <a:t>サブコースで構成されています。各サブコースを順に学習していくだけで、</a:t>
            </a:r>
            <a:endParaRPr lang="en-US" altLang="ja-JP" sz="1200" dirty="0" smtClean="0">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①弱点のチェック</a:t>
            </a:r>
            <a:endParaRPr lang="en-US" altLang="ja-JP" sz="1200" b="1" dirty="0">
              <a:solidFill>
                <a:schemeClr val="tx2"/>
              </a:solidFill>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②文法を学習するうえでの基礎知識の確認</a:t>
            </a:r>
            <a:endParaRPr lang="en-US" altLang="ja-JP" sz="1200" b="1" dirty="0" smtClean="0">
              <a:solidFill>
                <a:schemeClr val="tx2"/>
              </a:solidFill>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③文法知識の学習</a:t>
            </a:r>
            <a:endParaRPr lang="en-US" altLang="ja-JP" sz="1200" b="1" dirty="0" smtClean="0">
              <a:solidFill>
                <a:schemeClr val="tx2"/>
              </a:solidFill>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④実践的な問題演習</a:t>
            </a:r>
            <a:endParaRPr lang="en-US" altLang="ja-JP" sz="1200" b="1" dirty="0" smtClean="0">
              <a:solidFill>
                <a:schemeClr val="tx2"/>
              </a:solidFill>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⑤学習した文法項目を使ったアウトプット練習</a:t>
            </a:r>
            <a:endParaRPr lang="en-US" altLang="ja-JP" sz="1200" b="1" dirty="0" smtClean="0">
              <a:solidFill>
                <a:schemeClr val="tx2"/>
              </a:solidFill>
              <a:latin typeface="+mn-ea"/>
              <a:cs typeface="Meiryo UI" pitchFamily="50" charset="-128"/>
            </a:endParaRPr>
          </a:p>
          <a:p>
            <a:pPr marL="336550" indent="-153988">
              <a:lnSpc>
                <a:spcPts val="1800"/>
              </a:lnSpc>
            </a:pPr>
            <a:r>
              <a:rPr lang="ja-JP" altLang="en-US" sz="1200" b="1" dirty="0" smtClean="0">
                <a:solidFill>
                  <a:schemeClr val="tx2"/>
                </a:solidFill>
                <a:latin typeface="+mn-ea"/>
                <a:cs typeface="Meiryo UI" pitchFamily="50" charset="-128"/>
              </a:rPr>
              <a:t>⑥定着度の確認</a:t>
            </a:r>
            <a:endParaRPr lang="en-US" altLang="ja-JP" sz="1200" b="1" dirty="0" smtClean="0">
              <a:solidFill>
                <a:schemeClr val="tx2"/>
              </a:solidFill>
              <a:latin typeface="+mn-ea"/>
              <a:cs typeface="Meiryo UI" pitchFamily="50" charset="-128"/>
            </a:endParaRPr>
          </a:p>
          <a:p>
            <a:pPr>
              <a:lnSpc>
                <a:spcPts val="1800"/>
              </a:lnSpc>
            </a:pPr>
            <a:r>
              <a:rPr lang="ja-JP" altLang="en-US" sz="1200" dirty="0" smtClean="0">
                <a:latin typeface="+mn-ea"/>
                <a:cs typeface="Meiryo UI" pitchFamily="50" charset="-128"/>
              </a:rPr>
              <a:t>という流れで学習を進めることができるよう、設計されているのです。</a:t>
            </a:r>
            <a:endParaRPr lang="en-US" altLang="ja-JP" sz="1200" dirty="0" smtClean="0">
              <a:latin typeface="+mn-ea"/>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07894247"/>
              </p:ext>
            </p:extLst>
          </p:nvPr>
        </p:nvGraphicFramePr>
        <p:xfrm>
          <a:off x="2833754" y="814305"/>
          <a:ext cx="4308735" cy="5669279"/>
        </p:xfrm>
        <a:graphic>
          <a:graphicData uri="http://schemas.openxmlformats.org/drawingml/2006/table">
            <a:tbl>
              <a:tblPr firstRow="1" bandRow="1">
                <a:tableStyleId>{5C22544A-7EE6-4342-B048-85BDC9FD1C3A}</a:tableStyleId>
              </a:tblPr>
              <a:tblGrid>
                <a:gridCol w="1090174"/>
                <a:gridCol w="871855"/>
                <a:gridCol w="873993"/>
                <a:gridCol w="1472713"/>
              </a:tblGrid>
              <a:tr h="174104">
                <a:tc>
                  <a:txBody>
                    <a:bodyPr/>
                    <a:lstStyle/>
                    <a:p>
                      <a:pPr algn="ctr"/>
                      <a:r>
                        <a:rPr kumimoji="1" lang="ja-JP" altLang="en-US" sz="1200" dirty="0" smtClean="0"/>
                        <a:t>サブコース</a:t>
                      </a:r>
                      <a:endParaRPr kumimoji="1" lang="ja-JP" altLang="en-US" sz="1600" dirty="0"/>
                    </a:p>
                  </a:txBody>
                  <a:tcPr anchor="ctr"/>
                </a:tc>
                <a:tc gridSpan="3">
                  <a:txBody>
                    <a:bodyPr/>
                    <a:lstStyle/>
                    <a:p>
                      <a:pPr algn="ctr"/>
                      <a:r>
                        <a:rPr kumimoji="1" lang="ja-JP" altLang="en-US" sz="1400" b="1" dirty="0" smtClean="0"/>
                        <a:t>学習内容</a:t>
                      </a:r>
                      <a:endParaRPr kumimoji="1" lang="ja-JP" altLang="en-US" sz="1400" b="1" dirty="0"/>
                    </a:p>
                  </a:txBody>
                  <a:tcPr anchor="ctr"/>
                </a:tc>
                <a:tc hMerge="1">
                  <a:txBody>
                    <a:bodyPr/>
                    <a:lstStyle/>
                    <a:p>
                      <a:endParaRPr kumimoji="1" lang="ja-JP" altLang="en-US"/>
                    </a:p>
                  </a:txBody>
                  <a:tcPr/>
                </a:tc>
                <a:tc hMerge="1">
                  <a:txBody>
                    <a:bodyPr/>
                    <a:lstStyle/>
                    <a:p>
                      <a:endParaRPr kumimoji="1" lang="ja-JP" altLang="en-US"/>
                    </a:p>
                  </a:txBody>
                  <a:tcPr/>
                </a:tc>
              </a:tr>
              <a:tr h="126621">
                <a:tc rowSpan="2">
                  <a:txBody>
                    <a:bodyPr/>
                    <a:lstStyle/>
                    <a:p>
                      <a:pPr algn="ctr"/>
                      <a:r>
                        <a:rPr kumimoji="1" lang="ja-JP" altLang="en-US" sz="1000" dirty="0" smtClean="0"/>
                        <a:t>事前学習</a:t>
                      </a:r>
                      <a:endParaRPr kumimoji="1" lang="en-US" altLang="ja-JP" sz="1000" dirty="0" smtClean="0"/>
                    </a:p>
                  </a:txBody>
                  <a:tcPr anchor="ctr"/>
                </a:tc>
                <a:tc gridSpan="3">
                  <a:txBody>
                    <a:bodyPr/>
                    <a:lstStyle/>
                    <a:p>
                      <a:pPr algn="l"/>
                      <a:r>
                        <a:rPr kumimoji="1" lang="en-US" altLang="ja-JP" sz="1000" dirty="0" smtClean="0"/>
                        <a:t>Pre-Test </a:t>
                      </a:r>
                      <a:r>
                        <a:rPr kumimoji="1" lang="ja-JP" altLang="en-US" sz="1000" dirty="0" smtClean="0"/>
                        <a:t>弱点診断テスト</a:t>
                      </a:r>
                      <a:endParaRPr kumimoji="1" lang="ja-JP" altLang="en-US" sz="1000" dirty="0"/>
                    </a:p>
                  </a:txBody>
                  <a:tcPr anchor="ctr"/>
                </a:tc>
                <a:tc hMerge="1">
                  <a:txBody>
                    <a:bodyPr/>
                    <a:lstStyle/>
                    <a:p>
                      <a:endParaRPr kumimoji="1" lang="ja-JP" altLang="en-US"/>
                    </a:p>
                  </a:txBody>
                  <a:tcPr/>
                </a:tc>
                <a:tc hMerge="1">
                  <a:txBody>
                    <a:bodyPr/>
                    <a:lstStyle/>
                    <a:p>
                      <a:endParaRPr kumimoji="1" lang="ja-JP" altLang="en-US"/>
                    </a:p>
                  </a:txBody>
                  <a:tcPr/>
                </a:tc>
              </a:tr>
              <a:tr h="0">
                <a:tc vMerge="1">
                  <a:txBody>
                    <a:bodyPr/>
                    <a:lstStyle/>
                    <a:p>
                      <a:endParaRPr kumimoji="1" lang="ja-JP" altLang="en-US"/>
                    </a:p>
                  </a:txBody>
                  <a:tcPr/>
                </a:tc>
                <a:tc gridSpan="3">
                  <a:txBody>
                    <a:bodyPr/>
                    <a:lstStyle/>
                    <a:p>
                      <a:pPr algn="l"/>
                      <a:r>
                        <a:rPr kumimoji="1" lang="en-US" altLang="ja-JP" sz="1000" dirty="0" smtClean="0"/>
                        <a:t>Pre-Lesson </a:t>
                      </a:r>
                      <a:r>
                        <a:rPr kumimoji="1" lang="ja-JP" altLang="en-US" sz="1000" dirty="0" smtClean="0"/>
                        <a:t>英語の素</a:t>
                      </a:r>
                      <a:endParaRPr kumimoji="1" lang="ja-JP" altLang="en-US" sz="1000" dirty="0"/>
                    </a:p>
                  </a:txBody>
                  <a:tcPr anchor="ctr"/>
                </a:tc>
                <a:tc hMerge="1">
                  <a:txBody>
                    <a:bodyPr/>
                    <a:lstStyle/>
                    <a:p>
                      <a:endParaRPr kumimoji="1" lang="ja-JP" altLang="en-US"/>
                    </a:p>
                  </a:txBody>
                  <a:tcPr/>
                </a:tc>
                <a:tc hMerge="1">
                  <a:txBody>
                    <a:bodyPr/>
                    <a:lstStyle/>
                    <a:p>
                      <a:endParaRPr kumimoji="1" lang="ja-JP" altLang="en-US"/>
                    </a:p>
                  </a:txBody>
                  <a:tcPr/>
                </a:tc>
              </a:tr>
              <a:tr h="126621">
                <a:tc rowSpan="19">
                  <a:txBody>
                    <a:bodyPr/>
                    <a:lstStyle/>
                    <a:p>
                      <a:pPr algn="ctr"/>
                      <a:r>
                        <a:rPr kumimoji="1" lang="ja-JP" altLang="en-US" sz="1000" dirty="0" smtClean="0"/>
                        <a:t>レッスン</a:t>
                      </a:r>
                      <a:endParaRPr kumimoji="1" lang="ja-JP" altLang="en-US" sz="1000" dirty="0"/>
                    </a:p>
                  </a:txBody>
                  <a:tcPr anchor="ctr"/>
                </a:tc>
                <a:tc rowSpan="7">
                  <a:txBody>
                    <a:bodyPr/>
                    <a:lstStyle/>
                    <a:p>
                      <a:pPr algn="l"/>
                      <a:r>
                        <a:rPr kumimoji="1" lang="en-US" altLang="ja-JP" sz="1000" dirty="0" smtClean="0"/>
                        <a:t>Lesson01</a:t>
                      </a:r>
                      <a:endParaRPr kumimoji="1" lang="ja-JP" altLang="en-US" sz="1000" dirty="0"/>
                    </a:p>
                  </a:txBody>
                  <a:tcPr anchor="ctr"/>
                </a:tc>
                <a:tc rowSpan="3">
                  <a:txBody>
                    <a:bodyPr/>
                    <a:lstStyle/>
                    <a:p>
                      <a:pPr algn="l"/>
                      <a:r>
                        <a:rPr kumimoji="1" lang="en-US" altLang="ja-JP" sz="1000" dirty="0" smtClean="0"/>
                        <a:t>Unit01</a:t>
                      </a:r>
                      <a:endParaRPr kumimoji="1" lang="ja-JP" altLang="en-US" sz="1000" dirty="0"/>
                    </a:p>
                  </a:txBody>
                  <a:tcPr anchor="ctr"/>
                </a:tc>
                <a:tc>
                  <a:txBody>
                    <a:bodyPr/>
                    <a:lstStyle/>
                    <a:p>
                      <a:r>
                        <a:rPr lang="en-US" altLang="ja-JP" sz="1000" dirty="0" smtClean="0"/>
                        <a:t>Input</a:t>
                      </a:r>
                      <a:r>
                        <a:rPr lang="en-US" altLang="ja-JP" sz="1000" baseline="0" dirty="0" smtClean="0"/>
                        <a: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Drill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Output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rowSpan="3">
                  <a:txBody>
                    <a:bodyPr/>
                    <a:lstStyle/>
                    <a:p>
                      <a:pPr algn="l"/>
                      <a:r>
                        <a:rPr kumimoji="1" lang="en-US" altLang="ja-JP" sz="1000" dirty="0" smtClean="0"/>
                        <a:t>Unit02</a:t>
                      </a:r>
                      <a:endParaRPr kumimoji="1" lang="ja-JP" altLang="en-US" sz="1000" dirty="0"/>
                    </a:p>
                  </a:txBody>
                  <a:tcPr anchor="ctr"/>
                </a:tc>
                <a:tc>
                  <a:txBody>
                    <a:bodyPr/>
                    <a:lstStyle/>
                    <a:p>
                      <a:r>
                        <a:rPr lang="en-US" altLang="ja-JP" sz="1000" dirty="0" smtClean="0"/>
                        <a:t>Input</a:t>
                      </a:r>
                      <a:r>
                        <a:rPr lang="en-US" altLang="ja-JP" sz="1000" baseline="0" dirty="0" smtClean="0"/>
                        <a: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Drill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Output Stage</a:t>
                      </a:r>
                      <a:endParaRPr lang="ja-JP" altLang="en-US" sz="1000" dirty="0"/>
                    </a:p>
                  </a:txBody>
                  <a:tcPr anchor="ctr"/>
                </a:tc>
              </a:tr>
              <a:tr h="126621">
                <a:tc vMerge="1">
                  <a:txBody>
                    <a:bodyPr/>
                    <a:lstStyle/>
                    <a:p>
                      <a:pPr algn="ctr"/>
                      <a:endParaRPr kumimoji="1" lang="en-US" altLang="ja-JP" sz="1200" dirty="0" smtClean="0"/>
                    </a:p>
                  </a:txBody>
                  <a:tcPr anchor="ctr"/>
                </a:tc>
                <a:tc vMerge="1">
                  <a:txBody>
                    <a:bodyPr/>
                    <a:lstStyle/>
                    <a:p>
                      <a:pPr algn="l"/>
                      <a:endParaRPr kumimoji="1" lang="ja-JP" altLang="en-US" sz="1200" dirty="0"/>
                    </a:p>
                  </a:txBody>
                  <a:tcPr anchor="ctr"/>
                </a:tc>
                <a:tc gridSpan="2">
                  <a:txBody>
                    <a:bodyPr/>
                    <a:lstStyle/>
                    <a:p>
                      <a:r>
                        <a:rPr kumimoji="1" lang="ja-JP" altLang="en-US" sz="1000" dirty="0" smtClean="0"/>
                        <a:t>確認テスト</a:t>
                      </a:r>
                      <a:endParaRPr kumimoji="1" lang="ja-JP" altLang="en-US" sz="1000" dirty="0"/>
                    </a:p>
                  </a:txBody>
                  <a:tcPr anchor="ctr"/>
                </a:tc>
                <a:tc hMerge="1">
                  <a:txBody>
                    <a:bodyPr/>
                    <a:lstStyle/>
                    <a:p>
                      <a:endParaRPr kumimoji="1" lang="ja-JP" altLang="en-US"/>
                    </a:p>
                  </a:txBody>
                  <a:tcPr/>
                </a:tc>
              </a:tr>
              <a:tr h="126621">
                <a:tc vMerge="1">
                  <a:txBody>
                    <a:bodyPr/>
                    <a:lstStyle/>
                    <a:p>
                      <a:pPr algn="ctr"/>
                      <a:endParaRPr kumimoji="1" lang="en-US" altLang="ja-JP" sz="1200" dirty="0" smtClean="0"/>
                    </a:p>
                  </a:txBody>
                  <a:tcPr anchor="ctr"/>
                </a:tc>
                <a:tc rowSpan="7">
                  <a:txBody>
                    <a:bodyPr/>
                    <a:lstStyle/>
                    <a:p>
                      <a:pPr algn="l"/>
                      <a:r>
                        <a:rPr kumimoji="1" lang="en-US" altLang="ja-JP" sz="1000" dirty="0" smtClean="0"/>
                        <a:t>Lesson02</a:t>
                      </a:r>
                      <a:endParaRPr kumimoji="1" lang="ja-JP" altLang="en-US" sz="1000" dirty="0"/>
                    </a:p>
                  </a:txBody>
                  <a:tcPr anchor="ctr"/>
                </a:tc>
                <a:tc rowSpan="3">
                  <a:txBody>
                    <a:bodyPr/>
                    <a:lstStyle/>
                    <a:p>
                      <a:r>
                        <a:rPr kumimoji="1" lang="en-US" altLang="ja-JP" sz="1000" dirty="0" smtClean="0"/>
                        <a:t>Unit03</a:t>
                      </a:r>
                      <a:endParaRPr kumimoji="1" lang="ja-JP" altLang="en-US" sz="1000" dirty="0"/>
                    </a:p>
                  </a:txBody>
                  <a:tcPr anchor="ctr"/>
                </a:tc>
                <a:tc>
                  <a:txBody>
                    <a:bodyPr/>
                    <a:lstStyle/>
                    <a:p>
                      <a:r>
                        <a:rPr lang="en-US" altLang="ja-JP" sz="1000" dirty="0" smtClean="0"/>
                        <a:t>Input</a:t>
                      </a:r>
                      <a:r>
                        <a:rPr lang="en-US" altLang="ja-JP" sz="1000" baseline="0" dirty="0" smtClean="0"/>
                        <a: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Drill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Output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rowSpan="3">
                  <a:txBody>
                    <a:bodyPr/>
                    <a:lstStyle/>
                    <a:p>
                      <a:r>
                        <a:rPr kumimoji="1" lang="en-US" altLang="ja-JP" sz="1000" dirty="0" smtClean="0"/>
                        <a:t>Unit04</a:t>
                      </a:r>
                      <a:endParaRPr kumimoji="1" lang="ja-JP" altLang="en-US" sz="1000" dirty="0"/>
                    </a:p>
                  </a:txBody>
                  <a:tcPr anchor="ctr"/>
                </a:tc>
                <a:tc>
                  <a:txBody>
                    <a:bodyPr/>
                    <a:lstStyle/>
                    <a:p>
                      <a:r>
                        <a:rPr lang="en-US" altLang="ja-JP" sz="1000" dirty="0" smtClean="0"/>
                        <a:t>Input</a:t>
                      </a:r>
                      <a:r>
                        <a:rPr lang="en-US" altLang="ja-JP" sz="1000" baseline="0" dirty="0" smtClean="0"/>
                        <a: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Drill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lang="en-US" altLang="ja-JP" sz="1000" dirty="0" smtClean="0"/>
                        <a:t>Output Stage</a:t>
                      </a:r>
                      <a:endParaRPr lang="ja-JP" altLang="en-US" sz="1000" dirty="0"/>
                    </a:p>
                  </a:txBody>
                  <a:tcPr anchor="ctr"/>
                </a:tc>
              </a:tr>
              <a:tr h="126621">
                <a:tc vMerge="1">
                  <a:txBody>
                    <a:bodyPr/>
                    <a:lstStyle/>
                    <a:p>
                      <a:endParaRPr kumimoji="1" lang="ja-JP" altLang="en-US"/>
                    </a:p>
                  </a:txBody>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確認テスト</a:t>
                      </a:r>
                    </a:p>
                  </a:txBody>
                  <a:tcPr anchor="ctr"/>
                </a:tc>
                <a:tc hMerge="1">
                  <a:txBody>
                    <a:bodyPr/>
                    <a:lstStyle/>
                    <a:p>
                      <a:endParaRPr kumimoji="1" lang="ja-JP" altLang="en-US"/>
                    </a:p>
                  </a:txBody>
                  <a:tcPr/>
                </a:tc>
              </a:tr>
              <a:tr h="126621">
                <a:tc vMerge="1">
                  <a:txBody>
                    <a:bodyPr/>
                    <a:lstStyle/>
                    <a:p>
                      <a:endParaRPr kumimoji="1" lang="ja-JP" altLang="en-US"/>
                    </a:p>
                  </a:txBody>
                  <a:tcPr/>
                </a:tc>
                <a:tc>
                  <a:txBody>
                    <a:bodyPr/>
                    <a:lstStyle/>
                    <a:p>
                      <a:pPr algn="l"/>
                      <a:r>
                        <a:rPr kumimoji="1" lang="en-US" altLang="ja-JP" sz="1000" dirty="0" smtClean="0"/>
                        <a:t>Lesson03</a:t>
                      </a:r>
                      <a:endParaRPr kumimoji="1" lang="ja-JP" altLang="en-US" sz="1000" dirty="0"/>
                    </a:p>
                  </a:txBody>
                  <a:tcPr anchor="ctr"/>
                </a:tc>
                <a:tc gridSpan="2">
                  <a:txBody>
                    <a:bodyPr/>
                    <a:lstStyle/>
                    <a:p>
                      <a:r>
                        <a:rPr kumimoji="1" lang="en-US" altLang="ja-JP" sz="1000" dirty="0" smtClean="0"/>
                        <a:t>……</a:t>
                      </a:r>
                      <a:endParaRPr kumimoji="1" lang="ja-JP" altLang="en-US" sz="1000" dirty="0"/>
                    </a:p>
                  </a:txBody>
                  <a:tcPr anchor="ctr"/>
                </a:tc>
                <a:tc hMerge="1">
                  <a:txBody>
                    <a:bodyPr/>
                    <a:lstStyle/>
                    <a:p>
                      <a:endParaRPr kumimoji="1" lang="ja-JP" altLang="en-US"/>
                    </a:p>
                  </a:txBody>
                  <a:tcPr/>
                </a:tc>
              </a:tr>
              <a:tr h="126621">
                <a:tc vMerge="1">
                  <a:txBody>
                    <a:bodyPr/>
                    <a:lstStyle/>
                    <a:p>
                      <a:endParaRPr kumimoji="1" lang="ja-JP" altLang="en-US"/>
                    </a:p>
                  </a:txBody>
                  <a:tcPr/>
                </a:tc>
                <a:tc>
                  <a:txBody>
                    <a:bodyPr/>
                    <a:lstStyle/>
                    <a:p>
                      <a:pPr algn="l"/>
                      <a:r>
                        <a:rPr kumimoji="1" lang="en-US" altLang="ja-JP" sz="1000" dirty="0" smtClean="0"/>
                        <a:t>Lesson04</a:t>
                      </a:r>
                      <a:endParaRPr kumimoji="1" lang="ja-JP" altLang="en-US" sz="1000" dirty="0"/>
                    </a:p>
                  </a:txBody>
                  <a:tcPr anchor="ctr"/>
                </a:tc>
                <a:tc gridSpan="2">
                  <a:txBody>
                    <a:bodyPr/>
                    <a:lstStyle/>
                    <a:p>
                      <a:r>
                        <a:rPr kumimoji="1" lang="en-US" altLang="ja-JP" sz="1000" dirty="0" smtClean="0"/>
                        <a:t>……</a:t>
                      </a:r>
                      <a:endParaRPr kumimoji="1" lang="ja-JP" altLang="en-US" sz="1000" dirty="0"/>
                    </a:p>
                  </a:txBody>
                  <a:tcPr anchor="ctr"/>
                </a:tc>
                <a:tc hMerge="1">
                  <a:txBody>
                    <a:bodyPr/>
                    <a:lstStyle/>
                    <a:p>
                      <a:endParaRPr kumimoji="1" lang="ja-JP" altLang="en-US"/>
                    </a:p>
                  </a:txBody>
                  <a:tcPr/>
                </a:tc>
              </a:tr>
              <a:tr h="126621">
                <a:tc vMerge="1">
                  <a:txBody>
                    <a:bodyPr/>
                    <a:lstStyle/>
                    <a:p>
                      <a:endParaRPr kumimoji="1" lang="ja-JP" altLang="en-US"/>
                    </a:p>
                  </a:txBody>
                  <a:tcPr/>
                </a:tc>
                <a:tc>
                  <a:txBody>
                    <a:bodyPr/>
                    <a:lstStyle/>
                    <a:p>
                      <a:pPr algn="l"/>
                      <a:r>
                        <a:rPr kumimoji="1" lang="en-US" altLang="ja-JP" sz="1000" dirty="0" smtClean="0"/>
                        <a:t>Lesson05</a:t>
                      </a:r>
                      <a:endParaRPr kumimoji="1" lang="ja-JP" altLang="en-US" sz="1000" dirty="0"/>
                    </a:p>
                  </a:txBody>
                  <a:tcPr anchor="ctr"/>
                </a:tc>
                <a:tc gridSpan="2">
                  <a:txBody>
                    <a:bodyPr/>
                    <a:lstStyle/>
                    <a:p>
                      <a:r>
                        <a:rPr kumimoji="1" lang="en-US" altLang="ja-JP" sz="1000" dirty="0" smtClean="0"/>
                        <a:t>……</a:t>
                      </a:r>
                      <a:endParaRPr kumimoji="1" lang="ja-JP" altLang="en-US" sz="1000" dirty="0"/>
                    </a:p>
                  </a:txBody>
                  <a:tcPr anchor="ctr"/>
                </a:tc>
                <a:tc hMerge="1">
                  <a:txBody>
                    <a:bodyPr/>
                    <a:lstStyle/>
                    <a:p>
                      <a:endParaRPr kumimoji="1" lang="ja-JP" altLang="en-US"/>
                    </a:p>
                  </a:txBody>
                  <a:tcPr/>
                </a:tc>
              </a:tr>
              <a:tr h="126621">
                <a:tc vMerge="1">
                  <a:txBody>
                    <a:bodyPr/>
                    <a:lstStyle/>
                    <a:p>
                      <a:endParaRPr kumimoji="1" lang="ja-JP" altLang="en-US"/>
                    </a:p>
                  </a:txBody>
                  <a:tcPr/>
                </a:tc>
                <a:tc>
                  <a:txBody>
                    <a:bodyPr/>
                    <a:lstStyle/>
                    <a:p>
                      <a:pPr algn="l"/>
                      <a:r>
                        <a:rPr kumimoji="1" lang="en-US" altLang="ja-JP" sz="1000" dirty="0" smtClean="0"/>
                        <a:t>Lesson06</a:t>
                      </a:r>
                      <a:endParaRPr kumimoji="1" lang="ja-JP" altLang="en-US" sz="1000" dirty="0"/>
                    </a:p>
                  </a:txBody>
                  <a:tcPr anchor="ctr"/>
                </a:tc>
                <a:tc gridSpan="2">
                  <a:txBody>
                    <a:bodyPr/>
                    <a:lstStyle/>
                    <a:p>
                      <a:r>
                        <a:rPr kumimoji="1" lang="en-US" altLang="ja-JP" sz="1000" dirty="0" smtClean="0"/>
                        <a:t>……</a:t>
                      </a:r>
                      <a:endParaRPr kumimoji="1" lang="ja-JP" altLang="en-US" sz="1000" dirty="0"/>
                    </a:p>
                  </a:txBody>
                  <a:tcPr anchor="ctr"/>
                </a:tc>
                <a:tc hMerge="1">
                  <a:txBody>
                    <a:bodyPr/>
                    <a:lstStyle/>
                    <a:p>
                      <a:endParaRPr kumimoji="1" lang="ja-JP" altLang="en-US"/>
                    </a:p>
                  </a:txBody>
                  <a:tcPr/>
                </a:tc>
              </a:tr>
              <a:tr h="126621">
                <a:tc vMerge="1">
                  <a:txBody>
                    <a:bodyPr/>
                    <a:lstStyle/>
                    <a:p>
                      <a:pPr algn="ctr"/>
                      <a:endParaRPr kumimoji="1" lang="en-US" altLang="ja-JP" sz="1000" dirty="0" smtClean="0"/>
                    </a:p>
                  </a:txBody>
                  <a:tcPr anchor="ctr"/>
                </a:tc>
                <a:tc gridSpan="3">
                  <a:txBody>
                    <a:bodyPr/>
                    <a:lstStyle/>
                    <a:p>
                      <a:pPr algn="l"/>
                      <a:r>
                        <a:rPr kumimoji="1" lang="en-US" altLang="ja-JP" sz="1000" smtClean="0"/>
                        <a:t>Lesson01</a:t>
                      </a:r>
                      <a:r>
                        <a:rPr kumimoji="1" lang="ja-JP" altLang="en-US" sz="1000" smtClean="0"/>
                        <a:t>～</a:t>
                      </a:r>
                      <a:r>
                        <a:rPr kumimoji="1" lang="en-US" altLang="ja-JP" sz="1000" smtClean="0"/>
                        <a:t>06</a:t>
                      </a:r>
                      <a:r>
                        <a:rPr kumimoji="1" lang="en-US" altLang="ja-JP" sz="1000" baseline="0" smtClean="0"/>
                        <a:t> Review</a:t>
                      </a:r>
                      <a:endParaRPr kumimoji="1" lang="ja-JP" altLang="en-US" sz="1000" dirty="0"/>
                    </a:p>
                  </a:txBody>
                  <a:tcPr anchor="ctr"/>
                </a:tc>
                <a:tc hMerge="1">
                  <a:txBody>
                    <a:bodyPr/>
                    <a:lstStyle/>
                    <a:p>
                      <a:endParaRPr kumimoji="1" lang="ja-JP" altLang="en-US" sz="1000" dirty="0"/>
                    </a:p>
                  </a:txBody>
                  <a:tcPr anchor="ctr"/>
                </a:tc>
                <a:tc hMerge="1">
                  <a:txBody>
                    <a:bodyPr/>
                    <a:lstStyle/>
                    <a:p>
                      <a:endParaRPr kumimoji="1" lang="ja-JP" altLang="en-US"/>
                    </a:p>
                  </a:txBody>
                  <a:tcPr/>
                </a:tc>
              </a:tr>
              <a:tr h="126621">
                <a:tc>
                  <a:txBody>
                    <a:bodyPr/>
                    <a:lstStyle/>
                    <a:p>
                      <a:pPr algn="ctr"/>
                      <a:r>
                        <a:rPr kumimoji="1" lang="ja-JP" altLang="en-US" sz="1000" dirty="0" smtClean="0"/>
                        <a:t>テスト</a:t>
                      </a:r>
                      <a:endParaRPr kumimoji="1" lang="en-US" altLang="ja-JP" sz="1000" dirty="0" smtClean="0"/>
                    </a:p>
                  </a:txBody>
                  <a:tcPr anchor="ctr"/>
                </a:tc>
                <a:tc gridSpan="3">
                  <a:txBody>
                    <a:bodyPr/>
                    <a:lstStyle/>
                    <a:p>
                      <a:pPr algn="l"/>
                      <a:r>
                        <a:rPr kumimoji="1" lang="en-US" altLang="ja-JP" sz="1000" dirty="0" smtClean="0"/>
                        <a:t>Final Test </a:t>
                      </a:r>
                      <a:r>
                        <a:rPr kumimoji="1" lang="ja-JP" altLang="en-US" sz="1000" dirty="0" smtClean="0"/>
                        <a:t>定着度診断テスト</a:t>
                      </a:r>
                      <a:endParaRPr kumimoji="1" lang="ja-JP" altLang="en-US" sz="1000" dirty="0"/>
                    </a:p>
                  </a:txBody>
                  <a:tcPr anchor="ctr"/>
                </a:tc>
                <a:tc hMerge="1">
                  <a:txBody>
                    <a:bodyPr/>
                    <a:lstStyle/>
                    <a:p>
                      <a:endParaRPr kumimoji="1" lang="ja-JP" altLang="en-US" dirty="0"/>
                    </a:p>
                  </a:txBody>
                  <a:tcPr/>
                </a:tc>
                <a:tc hMerge="1">
                  <a:txBody>
                    <a:bodyPr/>
                    <a:lstStyle/>
                    <a:p>
                      <a:endParaRPr kumimoji="1" lang="ja-JP" altLang="en-US" dirty="0"/>
                    </a:p>
                  </a:txBody>
                  <a:tcPr/>
                </a:tc>
              </a:tr>
            </a:tbl>
          </a:graphicData>
        </a:graphic>
      </p:graphicFrame>
      <p:sp>
        <p:nvSpPr>
          <p:cNvPr id="12" name="テキスト ボックス 11"/>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sp>
        <p:nvSpPr>
          <p:cNvPr id="5" name="右中かっこ 4"/>
          <p:cNvSpPr/>
          <p:nvPr/>
        </p:nvSpPr>
        <p:spPr>
          <a:xfrm>
            <a:off x="7178918" y="1628800"/>
            <a:ext cx="288032" cy="165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角丸四角形 5"/>
          <p:cNvSpPr/>
          <p:nvPr/>
        </p:nvSpPr>
        <p:spPr>
          <a:xfrm>
            <a:off x="7540100" y="2168768"/>
            <a:ext cx="1008112" cy="57606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smtClean="0">
                <a:solidFill>
                  <a:schemeClr val="tx1"/>
                </a:solidFill>
              </a:rPr>
              <a:t>これをレッスンの回数分繰り返し</a:t>
            </a:r>
            <a:endParaRPr kumimoji="1" lang="ja-JP" altLang="en-US" sz="1050" dirty="0">
              <a:solidFill>
                <a:schemeClr val="tx1"/>
              </a:solidFill>
            </a:endParaRPr>
          </a:p>
        </p:txBody>
      </p:sp>
      <p:sp>
        <p:nvSpPr>
          <p:cNvPr id="13" name="角丸四角形 12"/>
          <p:cNvSpPr/>
          <p:nvPr/>
        </p:nvSpPr>
        <p:spPr>
          <a:xfrm>
            <a:off x="7540100" y="5805264"/>
            <a:ext cx="1008112" cy="57606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50" dirty="0" smtClean="0">
                <a:solidFill>
                  <a:schemeClr val="tx1"/>
                </a:solidFill>
              </a:rPr>
              <a:t>数レッスンに</a:t>
            </a:r>
            <a:r>
              <a:rPr kumimoji="1" lang="en-US" altLang="ja-JP" sz="1050" dirty="0" smtClean="0">
                <a:solidFill>
                  <a:schemeClr val="tx1"/>
                </a:solidFill>
              </a:rPr>
              <a:t>1</a:t>
            </a:r>
            <a:r>
              <a:rPr kumimoji="1" lang="ja-JP" altLang="en-US" sz="1050" dirty="0" smtClean="0">
                <a:solidFill>
                  <a:schemeClr val="tx1"/>
                </a:solidFill>
              </a:rPr>
              <a:t>回の復習ユニット</a:t>
            </a:r>
            <a:endParaRPr kumimoji="1" lang="ja-JP" altLang="en-US" sz="1050" dirty="0">
              <a:solidFill>
                <a:schemeClr val="tx1"/>
              </a:solidFill>
            </a:endParaRPr>
          </a:p>
        </p:txBody>
      </p:sp>
      <p:cxnSp>
        <p:nvCxnSpPr>
          <p:cNvPr id="10" name="直線コネクタ 9"/>
          <p:cNvCxnSpPr>
            <a:stCxn id="13" idx="1"/>
          </p:cNvCxnSpPr>
          <p:nvPr/>
        </p:nvCxnSpPr>
        <p:spPr>
          <a:xfrm flipH="1">
            <a:off x="7164288" y="6093296"/>
            <a:ext cx="37581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表 13"/>
          <p:cNvGraphicFramePr>
            <a:graphicFrameLocks noGrp="1"/>
          </p:cNvGraphicFramePr>
          <p:nvPr>
            <p:extLst>
              <p:ext uri="{D42A27DB-BD31-4B8C-83A1-F6EECF244321}">
                <p14:modId xmlns:p14="http://schemas.microsoft.com/office/powerpoint/2010/main" val="3336778465"/>
              </p:ext>
            </p:extLst>
          </p:nvPr>
        </p:nvGraphicFramePr>
        <p:xfrm>
          <a:off x="1403648" y="5340585"/>
          <a:ext cx="1317094" cy="1143000"/>
        </p:xfrm>
        <a:graphic>
          <a:graphicData uri="http://schemas.openxmlformats.org/drawingml/2006/table">
            <a:tbl>
              <a:tblPr firstRow="1" bandRow="1">
                <a:tableStyleId>{073A0DAA-6AF3-43AB-8588-CEC1D06C72B9}</a:tableStyleId>
              </a:tblPr>
              <a:tblGrid>
                <a:gridCol w="912200"/>
                <a:gridCol w="404894"/>
              </a:tblGrid>
              <a:tr h="162018">
                <a:tc>
                  <a:txBody>
                    <a:bodyPr/>
                    <a:lstStyle/>
                    <a:p>
                      <a:r>
                        <a:rPr kumimoji="1" lang="ja-JP" altLang="en-US" sz="900" dirty="0" smtClean="0"/>
                        <a:t>種別</a:t>
                      </a:r>
                      <a:endParaRPr kumimoji="1" lang="ja-JP" altLang="en-US" sz="900" dirty="0"/>
                    </a:p>
                  </a:txBody>
                  <a:tcPr/>
                </a:tc>
                <a:tc>
                  <a:txBody>
                    <a:bodyPr/>
                    <a:lstStyle/>
                    <a:p>
                      <a:r>
                        <a:rPr kumimoji="1" lang="ja-JP" altLang="en-US" sz="900" dirty="0" smtClean="0"/>
                        <a:t>数</a:t>
                      </a:r>
                      <a:endParaRPr kumimoji="1" lang="ja-JP" altLang="en-US" sz="900" dirty="0"/>
                    </a:p>
                  </a:txBody>
                  <a:tcPr/>
                </a:tc>
              </a:tr>
              <a:tr h="162018">
                <a:tc>
                  <a:txBody>
                    <a:bodyPr/>
                    <a:lstStyle/>
                    <a:p>
                      <a:r>
                        <a:rPr kumimoji="1" lang="en-US" altLang="ja-JP" sz="900" dirty="0" smtClean="0"/>
                        <a:t>Lesson</a:t>
                      </a:r>
                      <a:endParaRPr kumimoji="1" lang="ja-JP" altLang="en-US" sz="900" dirty="0"/>
                    </a:p>
                  </a:txBody>
                  <a:tcPr/>
                </a:tc>
                <a:tc>
                  <a:txBody>
                    <a:bodyPr/>
                    <a:lstStyle/>
                    <a:p>
                      <a:pPr algn="r"/>
                      <a:r>
                        <a:rPr kumimoji="1" lang="en-US" altLang="ja-JP" sz="900" dirty="0" smtClean="0"/>
                        <a:t>36</a:t>
                      </a:r>
                    </a:p>
                  </a:txBody>
                  <a:tcPr/>
                </a:tc>
              </a:tr>
              <a:tr h="162018">
                <a:tc>
                  <a:txBody>
                    <a:bodyPr/>
                    <a:lstStyle/>
                    <a:p>
                      <a:r>
                        <a:rPr kumimoji="1" lang="ja-JP" altLang="en-US" sz="900" dirty="0" smtClean="0"/>
                        <a:t>確認テスト</a:t>
                      </a:r>
                      <a:endParaRPr kumimoji="1" lang="ja-JP" altLang="en-US" sz="900" dirty="0"/>
                    </a:p>
                  </a:txBody>
                  <a:tcPr/>
                </a:tc>
                <a:tc>
                  <a:txBody>
                    <a:bodyPr/>
                    <a:lstStyle/>
                    <a:p>
                      <a:pPr algn="r"/>
                      <a:r>
                        <a:rPr kumimoji="1" lang="en-US" altLang="ja-JP" sz="900" dirty="0" smtClean="0"/>
                        <a:t>36</a:t>
                      </a:r>
                    </a:p>
                  </a:txBody>
                  <a:tcPr/>
                </a:tc>
              </a:tr>
              <a:tr h="162018">
                <a:tc>
                  <a:txBody>
                    <a:bodyPr/>
                    <a:lstStyle/>
                    <a:p>
                      <a:r>
                        <a:rPr kumimoji="1" lang="en-US" altLang="ja-JP" sz="900" dirty="0" smtClean="0"/>
                        <a:t>Unit</a:t>
                      </a:r>
                      <a:endParaRPr kumimoji="1" lang="ja-JP" altLang="en-US" sz="900" dirty="0"/>
                    </a:p>
                  </a:txBody>
                  <a:tcPr/>
                </a:tc>
                <a:tc>
                  <a:txBody>
                    <a:bodyPr/>
                    <a:lstStyle/>
                    <a:p>
                      <a:pPr algn="r"/>
                      <a:r>
                        <a:rPr kumimoji="1" lang="en-US" altLang="ja-JP" sz="900" dirty="0" smtClean="0"/>
                        <a:t>69</a:t>
                      </a:r>
                      <a:endParaRPr kumimoji="1" lang="ja-JP" altLang="en-US" sz="900" dirty="0"/>
                    </a:p>
                  </a:txBody>
                  <a:tcPr/>
                </a:tc>
              </a:tr>
              <a:tr h="162018">
                <a:tc>
                  <a:txBody>
                    <a:bodyPr/>
                    <a:lstStyle/>
                    <a:p>
                      <a:r>
                        <a:rPr kumimoji="1" lang="en-US" altLang="ja-JP" sz="900" dirty="0" smtClean="0"/>
                        <a:t>Review</a:t>
                      </a:r>
                      <a:endParaRPr kumimoji="1" lang="ja-JP" altLang="en-US" sz="900" dirty="0"/>
                    </a:p>
                  </a:txBody>
                  <a:tcPr/>
                </a:tc>
                <a:tc>
                  <a:txBody>
                    <a:bodyPr/>
                    <a:lstStyle/>
                    <a:p>
                      <a:pPr algn="r"/>
                      <a:r>
                        <a:rPr kumimoji="1" lang="en-US" altLang="ja-JP" sz="900" dirty="0" smtClean="0"/>
                        <a:t>7</a:t>
                      </a:r>
                      <a:endParaRPr kumimoji="1" lang="ja-JP" altLang="en-US" sz="900" dirty="0"/>
                    </a:p>
                  </a:txBody>
                  <a:tcPr/>
                </a:tc>
              </a:tr>
            </a:tbl>
          </a:graphicData>
        </a:graphic>
      </p:graphicFrame>
    </p:spTree>
    <p:extLst>
      <p:ext uri="{BB962C8B-B14F-4D97-AF65-F5344CB8AC3E}">
        <p14:creationId xmlns:p14="http://schemas.microsoft.com/office/powerpoint/2010/main" val="170565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レッスン・ユニット・ルール一覧</a:t>
            </a:r>
            <a:endParaRPr lang="ja-JP" altLang="en-US" dirty="0"/>
          </a:p>
        </p:txBody>
      </p:sp>
      <p:sp>
        <p:nvSpPr>
          <p:cNvPr id="12" name="テキスト ボックス 11"/>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graphicFrame>
        <p:nvGraphicFramePr>
          <p:cNvPr id="69" name="表 68"/>
          <p:cNvGraphicFramePr>
            <a:graphicFrameLocks noGrp="1"/>
          </p:cNvGraphicFramePr>
          <p:nvPr>
            <p:extLst>
              <p:ext uri="{D42A27DB-BD31-4B8C-83A1-F6EECF244321}">
                <p14:modId xmlns:p14="http://schemas.microsoft.com/office/powerpoint/2010/main" val="264472755"/>
              </p:ext>
            </p:extLst>
          </p:nvPr>
        </p:nvGraphicFramePr>
        <p:xfrm>
          <a:off x="1526758" y="7687580"/>
          <a:ext cx="1617785" cy="365760"/>
        </p:xfrm>
        <a:graphic>
          <a:graphicData uri="http://schemas.openxmlformats.org/drawingml/2006/table">
            <a:tbl>
              <a:tblPr/>
              <a:tblGrid>
                <a:gridCol w="1617785"/>
              </a:tblGrid>
              <a:tr h="0">
                <a:tc>
                  <a:txBody>
                    <a:bodyPr/>
                    <a:lstStyle/>
                    <a:p>
                      <a:endParaRPr kumimoji="1" lang="ja-JP" altLang="en-US" dirty="0"/>
                    </a:p>
                  </a:txBody>
                  <a:tcPr>
                    <a:lnL>
                      <a:noFill/>
                    </a:lnL>
                    <a:lnR>
                      <a:noFill/>
                    </a:lnR>
                    <a:lnT>
                      <a:noFill/>
                    </a:lnT>
                    <a:lnB>
                      <a:noFill/>
                    </a:lnB>
                  </a:tcPr>
                </a:tc>
              </a:tr>
            </a:tbl>
          </a:graphicData>
        </a:graphic>
      </p:graphicFrame>
      <p:sp>
        <p:nvSpPr>
          <p:cNvPr id="76" name="正方形/長方形 75"/>
          <p:cNvSpPr/>
          <p:nvPr/>
        </p:nvSpPr>
        <p:spPr>
          <a:xfrm>
            <a:off x="119380" y="6344208"/>
            <a:ext cx="360040" cy="144016"/>
          </a:xfrm>
          <a:prstGeom prst="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13585" y="6322263"/>
            <a:ext cx="1584176" cy="196385"/>
          </a:xfrm>
          <a:prstGeom prst="rect">
            <a:avLst/>
          </a:prstGeom>
          <a:noFill/>
        </p:spPr>
        <p:txBody>
          <a:bodyPr wrap="none" rtlCol="0">
            <a:noAutofit/>
          </a:bodyPr>
          <a:lstStyle/>
          <a:p>
            <a:r>
              <a:rPr lang="ja-JP" altLang="en-US" sz="800" dirty="0" smtClean="0"/>
              <a:t>は動画のある「ルール」です。</a:t>
            </a:r>
            <a:endParaRPr lang="ja-JP" altLang="en-US" sz="800" dirty="0"/>
          </a:p>
        </p:txBody>
      </p:sp>
      <p:graphicFrame>
        <p:nvGraphicFramePr>
          <p:cNvPr id="3" name="表 2"/>
          <p:cNvGraphicFramePr>
            <a:graphicFrameLocks noGrp="1"/>
          </p:cNvGraphicFramePr>
          <p:nvPr>
            <p:extLst>
              <p:ext uri="{D42A27DB-BD31-4B8C-83A1-F6EECF244321}">
                <p14:modId xmlns:p14="http://schemas.microsoft.com/office/powerpoint/2010/main" val="3984601216"/>
              </p:ext>
            </p:extLst>
          </p:nvPr>
        </p:nvGraphicFramePr>
        <p:xfrm>
          <a:off x="77936" y="793964"/>
          <a:ext cx="8967900" cy="5400000"/>
        </p:xfrm>
        <a:graphic>
          <a:graphicData uri="http://schemas.openxmlformats.org/drawingml/2006/table">
            <a:tbl>
              <a:tblPr>
                <a:tableStyleId>{5C22544A-7EE6-4342-B048-85BDC9FD1C3A}</a:tableStyleId>
              </a:tblPr>
              <a:tblGrid>
                <a:gridCol w="72000"/>
                <a:gridCol w="288000"/>
                <a:gridCol w="1465200"/>
                <a:gridCol w="72000"/>
                <a:gridCol w="288000"/>
                <a:gridCol w="1638300"/>
                <a:gridCol w="72000"/>
                <a:gridCol w="288000"/>
                <a:gridCol w="1170000"/>
                <a:gridCol w="72000"/>
                <a:gridCol w="288000"/>
                <a:gridCol w="1335600"/>
                <a:gridCol w="72000"/>
                <a:gridCol w="288000"/>
                <a:gridCol w="1558800"/>
              </a:tblGrid>
              <a:tr h="108000">
                <a:tc gridSpan="3">
                  <a:txBody>
                    <a:bodyPr/>
                    <a:lstStyle/>
                    <a:p>
                      <a:pPr algn="l" fontAlgn="t"/>
                      <a:r>
                        <a:rPr lang="en-US" sz="550" b="0" i="0" u="none" strike="noStrike" dirty="0">
                          <a:solidFill>
                            <a:srgbClr val="000000"/>
                          </a:solidFill>
                          <a:effectLst/>
                          <a:latin typeface="+mn-lt"/>
                        </a:rPr>
                        <a:t>Lesson01 </a:t>
                      </a:r>
                      <a:r>
                        <a:rPr lang="ja-JP" altLang="en-US" sz="550" b="0" i="0" u="none" strike="noStrike" dirty="0">
                          <a:solidFill>
                            <a:srgbClr val="000000"/>
                          </a:solidFill>
                          <a:effectLst/>
                          <a:latin typeface="+mn-lt"/>
                        </a:rPr>
                        <a:t>英語の語順　</a:t>
                      </a:r>
                      <a:r>
                        <a:rPr lang="en-US" sz="550" b="0" i="0" u="none" strike="noStrike" dirty="0">
                          <a:solidFill>
                            <a:srgbClr val="000000"/>
                          </a:solidFill>
                          <a:effectLst/>
                          <a:latin typeface="+mn-lt"/>
                        </a:rPr>
                        <a:t>SV</a:t>
                      </a:r>
                      <a:r>
                        <a:rPr lang="ja-JP" altLang="en-US" sz="550" b="0" i="0" u="none" strike="noStrike" dirty="0">
                          <a:solidFill>
                            <a:srgbClr val="000000"/>
                          </a:solidFill>
                          <a:effectLst/>
                          <a:latin typeface="+mn-lt"/>
                        </a:rPr>
                        <a:t>文型</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Lesson08 </a:t>
                      </a:r>
                      <a:r>
                        <a:rPr lang="ja-JP" altLang="en-US" sz="550" b="0" i="0" u="none" strike="noStrike" dirty="0">
                          <a:solidFill>
                            <a:srgbClr val="000000"/>
                          </a:solidFill>
                          <a:effectLst/>
                          <a:latin typeface="+mn-lt"/>
                        </a:rPr>
                        <a:t>否定文と疑問文、命令文</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Lesson15 </a:t>
                      </a:r>
                      <a:r>
                        <a:rPr lang="ja-JP" altLang="en-US" sz="550" b="0" i="0" u="none" strike="noStrike" dirty="0">
                          <a:solidFill>
                            <a:srgbClr val="000000"/>
                          </a:solidFill>
                          <a:effectLst/>
                          <a:latin typeface="+mn-lt"/>
                        </a:rPr>
                        <a:t>前置詞と名詞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Lesson22 </a:t>
                      </a:r>
                      <a:r>
                        <a:rPr lang="ja-JP" altLang="en-US" sz="550" b="0" i="0" u="none" strike="noStrike" dirty="0">
                          <a:solidFill>
                            <a:srgbClr val="000000"/>
                          </a:solidFill>
                          <a:effectLst/>
                          <a:latin typeface="+mn-lt"/>
                        </a:rPr>
                        <a:t>受け身の表現</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Lesson29 </a:t>
                      </a:r>
                      <a:r>
                        <a:rPr lang="ja-JP" altLang="en-US" sz="550" b="0" i="0" u="none" strike="noStrike" dirty="0">
                          <a:solidFill>
                            <a:srgbClr val="000000"/>
                          </a:solidFill>
                          <a:effectLst/>
                          <a:latin typeface="+mn-lt"/>
                        </a:rPr>
                        <a:t>複合関係詞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Unit01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英語の語順と</a:t>
                      </a:r>
                      <a:r>
                        <a:rPr lang="en-US" altLang="ja-JP" sz="550" b="0" i="0" u="none" strike="noStrike" dirty="0">
                          <a:solidFill>
                            <a:srgbClr val="000000"/>
                          </a:solidFill>
                          <a:effectLst/>
                          <a:latin typeface="+mn-lt"/>
                        </a:rPr>
                        <a:t>5</a:t>
                      </a:r>
                      <a:r>
                        <a:rPr lang="ja-JP" altLang="en-US" sz="550" b="0" i="0" u="none" strike="noStrike" dirty="0" err="1">
                          <a:solidFill>
                            <a:srgbClr val="000000"/>
                          </a:solidFill>
                          <a:effectLst/>
                          <a:latin typeface="+mn-lt"/>
                        </a:rPr>
                        <a:t>つの</a:t>
                      </a:r>
                      <a:r>
                        <a:rPr lang="ja-JP" altLang="en-US" sz="550" b="0" i="0" u="none" strike="noStrike" dirty="0">
                          <a:solidFill>
                            <a:srgbClr val="000000"/>
                          </a:solidFill>
                          <a:effectLst/>
                          <a:latin typeface="+mn-lt"/>
                        </a:rPr>
                        <a:t>文型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Unit15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a:solidFill>
                            <a:srgbClr val="000000"/>
                          </a:solidFill>
                          <a:effectLst/>
                          <a:latin typeface="+mn-lt"/>
                        </a:rPr>
                        <a:t>be</a:t>
                      </a:r>
                      <a:r>
                        <a:rPr lang="ja-JP" altLang="en-US" sz="550" b="0" i="0" u="none" strike="noStrike">
                          <a:solidFill>
                            <a:srgbClr val="000000"/>
                          </a:solidFill>
                          <a:effectLst/>
                          <a:latin typeface="+mn-lt"/>
                        </a:rPr>
                        <a:t>動詞の否定文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Unit30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前置詞の役割</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8">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Unit42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a:solidFill>
                            <a:srgbClr val="000000"/>
                          </a:solidFill>
                          <a:effectLst/>
                          <a:latin typeface="+mn-lt"/>
                        </a:rPr>
                        <a:t>能動態と受け身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Unit56</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複合関係代名詞</a:t>
                      </a:r>
                      <a:r>
                        <a:rPr lang="en-US" sz="550" b="0" i="0" u="none" strike="noStrike" dirty="0">
                          <a:solidFill>
                            <a:srgbClr val="000000"/>
                          </a:solidFill>
                          <a:effectLst/>
                          <a:latin typeface="+mn-lt"/>
                        </a:rPr>
                        <a:t>whatever/whichever/whoever</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英文の最小単位</a:t>
                      </a:r>
                      <a:r>
                        <a:rPr lang="en-US" altLang="ja-JP" sz="550" b="0" i="0" u="none" strike="noStrike" dirty="0">
                          <a:solidFill>
                            <a:srgbClr val="000000"/>
                          </a:solidFill>
                          <a:effectLst/>
                          <a:latin typeface="+mn-lt"/>
                        </a:rPr>
                        <a:t>SV</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動詞の疑問文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時の前置詞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過去分詞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複合関係代名詞の書き替え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Unit02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単語や文を詳しくする修飾語、</a:t>
                      </a:r>
                      <a:r>
                        <a:rPr lang="en-US" altLang="ja-JP" sz="550" b="0" i="0" u="none" strike="noStrike" dirty="0">
                          <a:solidFill>
                            <a:srgbClr val="000000"/>
                          </a:solidFill>
                          <a:effectLst/>
                          <a:latin typeface="+mn-lt"/>
                        </a:rPr>
                        <a:t>SV</a:t>
                      </a:r>
                      <a:r>
                        <a:rPr lang="ja-JP" altLang="en-US" sz="550" b="0" i="0" u="none" strike="noStrike" dirty="0">
                          <a:solidFill>
                            <a:srgbClr val="000000"/>
                          </a:solidFill>
                          <a:effectLst/>
                          <a:latin typeface="+mn-lt"/>
                        </a:rPr>
                        <a:t>＋</a:t>
                      </a:r>
                      <a:r>
                        <a:rPr lang="en-US" altLang="ja-JP" sz="550" b="0" i="0" u="none" strike="noStrike" dirty="0">
                          <a:solidFill>
                            <a:srgbClr val="000000"/>
                          </a:solidFill>
                          <a:effectLst/>
                          <a:latin typeface="+mn-lt"/>
                        </a:rPr>
                        <a:t>M</a:t>
                      </a:r>
                      <a:r>
                        <a:rPr lang="ja-JP" altLang="en-US" sz="550" b="0" i="0" u="none" strike="noStrike" dirty="0">
                          <a:solidFill>
                            <a:srgbClr val="000000"/>
                          </a:solidFill>
                          <a:effectLst/>
                          <a:latin typeface="+mn-lt"/>
                        </a:rPr>
                        <a:t>の形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Unit16</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一般動詞の否定文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場所の前置詞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能動態から受け身へ</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「譲歩」を表す複合関係代名詞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修飾語の処理テクと修飾語の並べ方</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一般動詞の疑問文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Unit31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方向の前置詞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by</a:t>
                      </a:r>
                      <a:r>
                        <a:rPr lang="ja-JP" altLang="en-US" sz="550" b="0" i="0" u="none" strike="noStrike" dirty="0">
                          <a:solidFill>
                            <a:srgbClr val="000000"/>
                          </a:solidFill>
                          <a:effectLst/>
                          <a:latin typeface="+mn-lt"/>
                        </a:rPr>
                        <a:t>は常に必要？</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Unit57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複合関係副詞</a:t>
                      </a:r>
                      <a:r>
                        <a:rPr lang="en-US" sz="550" b="0" i="0" u="none" strike="noStrike" dirty="0">
                          <a:solidFill>
                            <a:srgbClr val="000000"/>
                          </a:solidFill>
                          <a:effectLst/>
                          <a:latin typeface="+mn-lt"/>
                        </a:rPr>
                        <a:t>whenever/wherever/however</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gridSpan="3">
                  <a:txBody>
                    <a:bodyPr/>
                    <a:lstStyle/>
                    <a:p>
                      <a:pPr algn="l" fontAlgn="t"/>
                      <a:r>
                        <a:rPr lang="en-US" sz="550" b="0" i="0" u="none" strike="noStrike" dirty="0">
                          <a:solidFill>
                            <a:srgbClr val="000000"/>
                          </a:solidFill>
                          <a:effectLst/>
                          <a:latin typeface="+mn-lt"/>
                        </a:rPr>
                        <a:t>Lesson02 </a:t>
                      </a:r>
                      <a:r>
                        <a:rPr lang="ja-JP" altLang="en-US" sz="550" b="0" i="0" u="none" strike="noStrike" dirty="0">
                          <a:solidFill>
                            <a:srgbClr val="000000"/>
                          </a:solidFill>
                          <a:effectLst/>
                          <a:latin typeface="+mn-lt"/>
                        </a:rPr>
                        <a:t>英語の語順　</a:t>
                      </a:r>
                      <a:r>
                        <a:rPr lang="en-US" sz="550" b="0" i="0" u="none" strike="noStrike" dirty="0">
                          <a:solidFill>
                            <a:srgbClr val="000000"/>
                          </a:solidFill>
                          <a:effectLst/>
                          <a:latin typeface="+mn-lt"/>
                        </a:rPr>
                        <a:t>SVC</a:t>
                      </a:r>
                      <a:r>
                        <a:rPr lang="ja-JP" altLang="en-US" sz="550" b="0" i="0" u="none" strike="noStrike" dirty="0">
                          <a:solidFill>
                            <a:srgbClr val="000000"/>
                          </a:solidFill>
                          <a:effectLst/>
                          <a:latin typeface="+mn-lt"/>
                        </a:rPr>
                        <a:t>文型</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a:solidFill>
                            <a:srgbClr val="000000"/>
                          </a:solidFill>
                          <a:effectLst/>
                          <a:latin typeface="+mn-lt"/>
                        </a:rPr>
                        <a:t>Unit17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命令文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時・場所・方向以外の前置詞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4">
                  <a:txBody>
                    <a:bodyPr/>
                    <a:lstStyle/>
                    <a:p>
                      <a:pPr algn="l" fontAlgn="t"/>
                      <a:r>
                        <a:rPr lang="en-US" sz="550" b="0" i="0" u="none" strike="noStrike">
                          <a:solidFill>
                            <a:srgbClr val="000000"/>
                          </a:solidFill>
                          <a:effectLst/>
                          <a:latin typeface="+mn-lt"/>
                        </a:rPr>
                        <a:t>Unit43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SVOO</a:t>
                      </a:r>
                      <a:r>
                        <a:rPr lang="ja-JP" altLang="en-US" sz="550" b="0" i="0" u="none" strike="noStrike" dirty="0">
                          <a:solidFill>
                            <a:srgbClr val="000000"/>
                          </a:solidFill>
                          <a:effectLst/>
                          <a:latin typeface="+mn-lt"/>
                        </a:rPr>
                        <a:t>文型の受け身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複合関係副詞の書き替え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Unit03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sz="550" b="0" i="0" u="none" strike="noStrike" dirty="0">
                          <a:solidFill>
                            <a:srgbClr val="000000"/>
                          </a:solidFill>
                          <a:effectLst/>
                          <a:latin typeface="+mn-lt"/>
                        </a:rPr>
                        <a:t>SV＋C</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gridSpan="3">
                  <a:txBody>
                    <a:bodyPr/>
                    <a:lstStyle/>
                    <a:p>
                      <a:pPr algn="l" fontAlgn="t"/>
                      <a:r>
                        <a:rPr lang="en-US" sz="550" b="0" i="0" u="none" strike="noStrike" dirty="0">
                          <a:solidFill>
                            <a:srgbClr val="000000"/>
                          </a:solidFill>
                          <a:effectLst/>
                          <a:latin typeface="+mn-lt"/>
                        </a:rPr>
                        <a:t>Lesson09 </a:t>
                      </a:r>
                      <a:r>
                        <a:rPr lang="ja-JP" altLang="en-US" sz="550" b="0" i="0" u="none" strike="noStrike" dirty="0">
                          <a:solidFill>
                            <a:srgbClr val="000000"/>
                          </a:solidFill>
                          <a:effectLst/>
                          <a:latin typeface="+mn-lt"/>
                        </a:rPr>
                        <a:t>過去形</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Lesson16 </a:t>
                      </a:r>
                      <a:r>
                        <a:rPr lang="ja-JP" altLang="en-US" sz="550" b="0" i="0" u="none" strike="noStrike" dirty="0">
                          <a:solidFill>
                            <a:srgbClr val="000000"/>
                          </a:solidFill>
                          <a:effectLst/>
                          <a:latin typeface="+mn-lt"/>
                        </a:rPr>
                        <a:t>不定詞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SVOC</a:t>
                      </a:r>
                      <a:r>
                        <a:rPr lang="ja-JP" altLang="en-US" sz="550" b="0" i="0" u="none" strike="noStrike" dirty="0">
                          <a:solidFill>
                            <a:srgbClr val="000000"/>
                          </a:solidFill>
                          <a:effectLst/>
                          <a:latin typeface="+mn-lt"/>
                        </a:rPr>
                        <a:t>文型の受け身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「譲歩」を表す複合関係副詞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文型の決定権は動詞にあり！</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Unit18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動詞の過去形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Unit32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不定詞の役割</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熟語表現などの受け身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Lesson30 </a:t>
                      </a:r>
                      <a:r>
                        <a:rPr lang="ja-JP" altLang="en-US" sz="550" b="0" i="0" u="none" strike="noStrike" dirty="0">
                          <a:solidFill>
                            <a:srgbClr val="000000"/>
                          </a:solidFill>
                          <a:effectLst/>
                          <a:latin typeface="+mn-lt"/>
                        </a:rPr>
                        <a:t>仮定法</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　仮定法過去と仮定法過去完了</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Unit04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SVC</a:t>
                      </a:r>
                      <a:r>
                        <a:rPr lang="ja-JP" altLang="en-US" sz="550" b="0" i="0" u="none" strike="noStrike" dirty="0">
                          <a:solidFill>
                            <a:srgbClr val="000000"/>
                          </a:solidFill>
                          <a:effectLst/>
                          <a:latin typeface="+mn-lt"/>
                        </a:rPr>
                        <a:t>文型のルール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動詞の過去形の否定文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不定詞の</a:t>
                      </a:r>
                      <a:r>
                        <a:rPr lang="en-US" altLang="ja-JP" sz="550" b="0" i="0" u="none" strike="noStrike" dirty="0">
                          <a:solidFill>
                            <a:srgbClr val="000000"/>
                          </a:solidFill>
                          <a:effectLst/>
                          <a:latin typeface="+mn-lt"/>
                        </a:rPr>
                        <a:t>3</a:t>
                      </a:r>
                      <a:r>
                        <a:rPr lang="ja-JP" altLang="en-US" sz="550" b="0" i="0" u="none" strike="noStrike" dirty="0">
                          <a:solidFill>
                            <a:srgbClr val="000000"/>
                          </a:solidFill>
                          <a:effectLst/>
                          <a:latin typeface="+mn-lt"/>
                        </a:rPr>
                        <a:t>用法</a:t>
                      </a:r>
                      <a:r>
                        <a:rPr lang="en-US" altLang="ja-JP" sz="550" b="0" i="0" u="none" strike="noStrike" dirty="0">
                          <a:solidFill>
                            <a:srgbClr val="000000"/>
                          </a:solidFill>
                          <a:effectLst/>
                          <a:latin typeface="+mn-lt"/>
                        </a:rPr>
                        <a:t>(1) </a:t>
                      </a:r>
                      <a:r>
                        <a:rPr lang="ja-JP" altLang="en-US" sz="550" b="0" i="0" u="none" strike="noStrike" dirty="0">
                          <a:solidFill>
                            <a:srgbClr val="000000"/>
                          </a:solidFill>
                          <a:effectLst/>
                          <a:latin typeface="+mn-lt"/>
                        </a:rPr>
                        <a:t>名詞的用法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どんなとき受け身の表現を使うのか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Unit58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過去形と仮定法過去形の意味の違い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a:t>
                      </a:r>
                      <a:r>
                        <a:rPr lang="ja-JP" altLang="en-US" sz="550" b="0" i="0" u="none" strike="noStrike" dirty="0">
                          <a:solidFill>
                            <a:srgbClr val="000000"/>
                          </a:solidFill>
                          <a:effectLst/>
                          <a:latin typeface="+mn-lt"/>
                        </a:rPr>
                        <a:t>？　</a:t>
                      </a:r>
                      <a:r>
                        <a:rPr lang="en-US" altLang="ja-JP" sz="550" b="0" i="0" u="none" strike="noStrike" dirty="0">
                          <a:solidFill>
                            <a:srgbClr val="000000"/>
                          </a:solidFill>
                          <a:effectLst/>
                          <a:latin typeface="+mn-lt"/>
                        </a:rPr>
                        <a:t>SVC</a:t>
                      </a:r>
                      <a:r>
                        <a:rPr lang="ja-JP" altLang="en-US" sz="550" b="0" i="0" u="none" strike="noStrike" dirty="0">
                          <a:solidFill>
                            <a:srgbClr val="000000"/>
                          </a:solidFill>
                          <a:effectLst/>
                          <a:latin typeface="+mn-lt"/>
                        </a:rPr>
                        <a:t>？　補語を必要とする動詞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動詞の過去形の疑問文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不定詞の</a:t>
                      </a:r>
                      <a:r>
                        <a:rPr lang="en-US" altLang="ja-JP" sz="550" b="0" i="0" u="none" strike="noStrike" dirty="0">
                          <a:solidFill>
                            <a:srgbClr val="000000"/>
                          </a:solidFill>
                          <a:effectLst/>
                          <a:latin typeface="+mn-lt"/>
                        </a:rPr>
                        <a:t>3</a:t>
                      </a:r>
                      <a:r>
                        <a:rPr lang="ja-JP" altLang="en-US" sz="550" b="0" i="0" u="none" strike="noStrike" dirty="0">
                          <a:solidFill>
                            <a:srgbClr val="000000"/>
                          </a:solidFill>
                          <a:effectLst/>
                          <a:latin typeface="+mn-lt"/>
                        </a:rPr>
                        <a:t>用法</a:t>
                      </a:r>
                      <a:r>
                        <a:rPr lang="en-US" altLang="ja-JP" sz="550" b="0" i="0" u="none" strike="noStrike" dirty="0">
                          <a:solidFill>
                            <a:srgbClr val="000000"/>
                          </a:solidFill>
                          <a:effectLst/>
                          <a:latin typeface="+mn-lt"/>
                        </a:rPr>
                        <a:t>(2) </a:t>
                      </a:r>
                      <a:r>
                        <a:rPr lang="ja-JP" altLang="en-US" sz="550" b="0" i="0" u="none" strike="noStrike" dirty="0">
                          <a:solidFill>
                            <a:srgbClr val="000000"/>
                          </a:solidFill>
                          <a:effectLst/>
                          <a:latin typeface="+mn-lt"/>
                        </a:rPr>
                        <a:t>形容詞的用法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Review04</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仮定法過去</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a:txBody>
                    <a:bodyPr/>
                    <a:lstStyle/>
                    <a:p>
                      <a:pPr algn="l" fontAlgn="t"/>
                      <a:r>
                        <a:rPr lang="en-US" sz="550" b="0" i="0" u="none" strike="noStrike" dirty="0">
                          <a:solidFill>
                            <a:srgbClr val="000000"/>
                          </a:solidFill>
                          <a:effectLst/>
                          <a:latin typeface="+mn-lt"/>
                        </a:rPr>
                        <a:t>Lesson03 </a:t>
                      </a:r>
                      <a:r>
                        <a:rPr lang="ja-JP" altLang="en-US" sz="550" b="0" i="0" u="none" strike="noStrike" dirty="0">
                          <a:solidFill>
                            <a:srgbClr val="000000"/>
                          </a:solidFill>
                          <a:effectLst/>
                          <a:latin typeface="+mn-lt"/>
                        </a:rPr>
                        <a:t>英語の語順　</a:t>
                      </a:r>
                      <a:r>
                        <a:rPr lang="en-US" sz="550" b="0" i="0" u="none" strike="noStrike" dirty="0">
                          <a:solidFill>
                            <a:srgbClr val="000000"/>
                          </a:solidFill>
                          <a:effectLst/>
                          <a:latin typeface="+mn-lt"/>
                        </a:rPr>
                        <a:t>SVO</a:t>
                      </a:r>
                      <a:r>
                        <a:rPr lang="ja-JP" altLang="en-US" sz="550" b="0" i="0" u="none" strike="noStrike" dirty="0">
                          <a:solidFill>
                            <a:srgbClr val="000000"/>
                          </a:solidFill>
                          <a:effectLst/>
                          <a:latin typeface="+mn-lt"/>
                        </a:rPr>
                        <a:t>文型</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rowSpan="4">
                  <a:txBody>
                    <a:bodyPr/>
                    <a:lstStyle/>
                    <a:p>
                      <a:pPr algn="l" fontAlgn="t"/>
                      <a:r>
                        <a:rPr lang="en-US" sz="550" b="0" i="0" u="none" strike="noStrike">
                          <a:solidFill>
                            <a:srgbClr val="000000"/>
                          </a:solidFill>
                          <a:effectLst/>
                          <a:latin typeface="+mn-lt"/>
                        </a:rPr>
                        <a:t>Unit19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一般動詞の過去形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不定詞の</a:t>
                      </a:r>
                      <a:r>
                        <a:rPr lang="en-US" altLang="ja-JP" sz="550" b="0" i="0" u="none" strike="noStrike" dirty="0">
                          <a:solidFill>
                            <a:srgbClr val="000000"/>
                          </a:solidFill>
                          <a:effectLst/>
                          <a:latin typeface="+mn-lt"/>
                        </a:rPr>
                        <a:t>3</a:t>
                      </a:r>
                      <a:r>
                        <a:rPr lang="ja-JP" altLang="en-US" sz="550" b="0" i="0" u="none" strike="noStrike" dirty="0">
                          <a:solidFill>
                            <a:srgbClr val="000000"/>
                          </a:solidFill>
                          <a:effectLst/>
                          <a:latin typeface="+mn-lt"/>
                        </a:rPr>
                        <a:t>用法</a:t>
                      </a:r>
                      <a:r>
                        <a:rPr lang="en-US" altLang="ja-JP" sz="550" b="0" i="0" u="none" strike="noStrike" dirty="0">
                          <a:solidFill>
                            <a:srgbClr val="000000"/>
                          </a:solidFill>
                          <a:effectLst/>
                          <a:latin typeface="+mn-lt"/>
                        </a:rPr>
                        <a:t>(3) </a:t>
                      </a:r>
                      <a:r>
                        <a:rPr lang="ja-JP" altLang="en-US" sz="550" b="0" i="0" u="none" strike="noStrike" dirty="0">
                          <a:solidFill>
                            <a:srgbClr val="000000"/>
                          </a:solidFill>
                          <a:effectLst/>
                          <a:latin typeface="+mn-lt"/>
                        </a:rPr>
                        <a:t>副詞的用法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Lesson23 </a:t>
                      </a:r>
                      <a:r>
                        <a:rPr lang="ja-JP" altLang="en-US" sz="550" b="0" i="0" u="none" strike="noStrike" dirty="0">
                          <a:solidFill>
                            <a:srgbClr val="000000"/>
                          </a:solidFill>
                          <a:effectLst/>
                          <a:latin typeface="+mn-lt"/>
                        </a:rPr>
                        <a:t>現在完了形</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　完了用法と結果用法</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現実の</a:t>
                      </a:r>
                      <a:r>
                        <a:rPr lang="en-US" altLang="ja-JP" sz="550" b="0" i="0" u="none" strike="noStrike" dirty="0">
                          <a:solidFill>
                            <a:srgbClr val="000000"/>
                          </a:solidFill>
                          <a:effectLst/>
                          <a:latin typeface="+mn-lt"/>
                        </a:rPr>
                        <a:t>if</a:t>
                      </a:r>
                      <a:r>
                        <a:rPr lang="ja-JP" altLang="en-US" sz="550" b="0" i="0" u="none" strike="noStrike" dirty="0">
                          <a:solidFill>
                            <a:srgbClr val="000000"/>
                          </a:solidFill>
                          <a:effectLst/>
                          <a:latin typeface="+mn-lt"/>
                        </a:rPr>
                        <a:t>との違いに注意</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Unit05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SV</a:t>
                      </a:r>
                      <a:r>
                        <a:rPr lang="ja-JP" altLang="en-US" sz="550" b="0" i="0" u="none" strike="noStrike" dirty="0">
                          <a:solidFill>
                            <a:srgbClr val="000000"/>
                          </a:solidFill>
                          <a:effectLst/>
                          <a:latin typeface="+mn-lt"/>
                        </a:rPr>
                        <a:t>＋</a:t>
                      </a:r>
                      <a:r>
                        <a:rPr lang="en-US" altLang="ja-JP" sz="550" b="0" i="0" u="none" strike="noStrike" dirty="0">
                          <a:solidFill>
                            <a:srgbClr val="000000"/>
                          </a:solidFill>
                          <a:effectLst/>
                          <a:latin typeface="+mn-lt"/>
                        </a:rPr>
                        <a:t>O</a:t>
                      </a:r>
                      <a:r>
                        <a:rPr lang="ja-JP" altLang="en-US" sz="550" b="0" i="0" u="none" strike="noStrike" dirty="0" err="1">
                          <a:solidFill>
                            <a:srgbClr val="000000"/>
                          </a:solidFill>
                          <a:effectLst/>
                          <a:latin typeface="+mn-lt"/>
                        </a:rPr>
                        <a:t>、</a:t>
                      </a:r>
                      <a:r>
                        <a:rPr lang="en-US" altLang="ja-JP" sz="550" b="0" i="0" u="none" strike="noStrike" dirty="0">
                          <a:solidFill>
                            <a:srgbClr val="000000"/>
                          </a:solidFill>
                          <a:effectLst/>
                          <a:latin typeface="+mn-lt"/>
                        </a:rPr>
                        <a:t>SVC</a:t>
                      </a:r>
                      <a:r>
                        <a:rPr lang="ja-JP" altLang="en-US" sz="550" b="0" i="0" u="none" strike="noStrike" dirty="0">
                          <a:solidFill>
                            <a:srgbClr val="000000"/>
                          </a:solidFill>
                          <a:effectLst/>
                          <a:latin typeface="+mn-lt"/>
                        </a:rPr>
                        <a:t>と</a:t>
                      </a:r>
                      <a:r>
                        <a:rPr lang="en-US" altLang="ja-JP" sz="550" b="0" i="0" u="none" strike="noStrike" dirty="0">
                          <a:solidFill>
                            <a:srgbClr val="000000"/>
                          </a:solidFill>
                          <a:effectLst/>
                          <a:latin typeface="+mn-lt"/>
                        </a:rPr>
                        <a:t>SVO</a:t>
                      </a:r>
                      <a:r>
                        <a:rPr lang="ja-JP" altLang="en-US" sz="550" b="0" i="0" u="none" strike="noStrike" dirty="0">
                          <a:solidFill>
                            <a:srgbClr val="000000"/>
                          </a:solidFill>
                          <a:effectLst/>
                          <a:latin typeface="+mn-lt"/>
                        </a:rPr>
                        <a:t>の見分け方</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一般動詞の過去形の否定文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Unit33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不定詞の英文解釈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Unit44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過去から現在への流れ</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Unit59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zh-TW" altLang="en-US" sz="550" b="0" i="0" u="none" strike="noStrike" dirty="0">
                          <a:solidFill>
                            <a:srgbClr val="000000"/>
                          </a:solidFill>
                          <a:effectLst/>
                          <a:latin typeface="+mn-lt"/>
                        </a:rPr>
                        <a:t>仮定法過去完了</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自動詞と他動詞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一般動詞の過去形の疑問文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不定詞の関連表現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550" b="0" i="0" u="none" strike="noStrike" dirty="0">
                          <a:solidFill>
                            <a:srgbClr val="000000"/>
                          </a:solidFill>
                          <a:effectLst/>
                          <a:latin typeface="+mn-lt"/>
                        </a:rPr>
                        <a:t>現在完了</a:t>
                      </a:r>
                      <a:r>
                        <a:rPr lang="en-US" altLang="zh-TW" sz="550" b="0" i="0" u="none" strike="noStrike" dirty="0">
                          <a:solidFill>
                            <a:srgbClr val="000000"/>
                          </a:solidFill>
                          <a:effectLst/>
                          <a:latin typeface="+mn-lt"/>
                        </a:rPr>
                        <a:t>(1) </a:t>
                      </a:r>
                      <a:r>
                        <a:rPr lang="zh-TW" altLang="en-US" sz="550" b="0" i="0" u="none" strike="noStrike" dirty="0">
                          <a:solidFill>
                            <a:srgbClr val="000000"/>
                          </a:solidFill>
                          <a:effectLst/>
                          <a:latin typeface="+mn-lt"/>
                        </a:rPr>
                        <a:t>完了用法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仮定法のミックス表現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Unit06</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zh-TW" altLang="en-US" sz="550" b="0" i="0" u="none" strike="noStrike" dirty="0">
                          <a:solidFill>
                            <a:srgbClr val="000000"/>
                          </a:solidFill>
                          <a:effectLst/>
                          <a:latin typeface="+mn-lt"/>
                        </a:rPr>
                        <a:t>不完全自動詞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過去を示す語句（</a:t>
                      </a:r>
                      <a:r>
                        <a:rPr lang="en-US" sz="550" b="0" i="0" u="none" strike="noStrike" dirty="0">
                          <a:solidFill>
                            <a:srgbClr val="000000"/>
                          </a:solidFill>
                          <a:effectLst/>
                          <a:latin typeface="+mn-lt"/>
                        </a:rPr>
                        <a:t>yesterday/last/ago/then</a:t>
                      </a:r>
                      <a:r>
                        <a:rPr lang="ja-JP" altLang="en-US" sz="550" b="0" i="0" u="none" strike="noStrike" dirty="0">
                          <a:solidFill>
                            <a:srgbClr val="000000"/>
                          </a:solidFill>
                          <a:effectLst/>
                          <a:latin typeface="+mn-lt"/>
                        </a:rPr>
                        <a:t>など）</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不定詞を使った重要表現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550" b="0" i="0" u="none" strike="noStrike" dirty="0">
                          <a:solidFill>
                            <a:srgbClr val="000000"/>
                          </a:solidFill>
                          <a:effectLst/>
                          <a:latin typeface="+mn-lt"/>
                        </a:rPr>
                        <a:t>現在完了</a:t>
                      </a:r>
                      <a:r>
                        <a:rPr lang="en-US" altLang="zh-TW" sz="550" b="0" i="0" u="none" strike="noStrike" dirty="0">
                          <a:solidFill>
                            <a:srgbClr val="000000"/>
                          </a:solidFill>
                          <a:effectLst/>
                          <a:latin typeface="+mn-lt"/>
                        </a:rPr>
                        <a:t>(2) </a:t>
                      </a:r>
                      <a:r>
                        <a:rPr lang="zh-TW" altLang="en-US" sz="550" b="0" i="0" u="none" strike="noStrike" dirty="0">
                          <a:solidFill>
                            <a:srgbClr val="000000"/>
                          </a:solidFill>
                          <a:effectLst/>
                          <a:latin typeface="+mn-lt"/>
                        </a:rPr>
                        <a:t>結果用法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Lesson31 </a:t>
                      </a:r>
                      <a:r>
                        <a:rPr lang="ja-JP" altLang="en-US" sz="550" b="0" i="0" u="none" strike="noStrike" dirty="0">
                          <a:solidFill>
                            <a:srgbClr val="000000"/>
                          </a:solidFill>
                          <a:effectLst/>
                          <a:latin typeface="+mn-lt"/>
                        </a:rPr>
                        <a:t>仮定法</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　仮定法の表現</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自動詞・他動詞、両方の機能のある動詞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gridSpan="3">
                  <a:txBody>
                    <a:bodyPr/>
                    <a:lstStyle/>
                    <a:p>
                      <a:pPr algn="l" fontAlgn="t"/>
                      <a:r>
                        <a:rPr lang="en-US" sz="550" b="0" i="0" u="none" strike="noStrike" dirty="0">
                          <a:solidFill>
                            <a:srgbClr val="000000"/>
                          </a:solidFill>
                          <a:effectLst/>
                          <a:latin typeface="+mn-lt"/>
                        </a:rPr>
                        <a:t>Lesson10 </a:t>
                      </a:r>
                      <a:r>
                        <a:rPr lang="ja-JP" altLang="en-US" sz="550" b="0" i="0" u="none" strike="noStrike" dirty="0">
                          <a:solidFill>
                            <a:srgbClr val="000000"/>
                          </a:solidFill>
                          <a:effectLst/>
                          <a:latin typeface="+mn-lt"/>
                        </a:rPr>
                        <a:t>冠詞と名詞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Lesson17 </a:t>
                      </a:r>
                      <a:r>
                        <a:rPr lang="ja-JP" altLang="en-US" sz="550" b="0" i="0" u="none" strike="noStrike" dirty="0">
                          <a:solidFill>
                            <a:srgbClr val="000000"/>
                          </a:solidFill>
                          <a:effectLst/>
                          <a:latin typeface="+mn-lt"/>
                        </a:rPr>
                        <a:t>動名詞と不定詞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rowSpan="3">
                  <a:txBody>
                    <a:bodyPr/>
                    <a:lstStyle/>
                    <a:p>
                      <a:pPr algn="l" fontAlgn="t"/>
                      <a:r>
                        <a:rPr lang="en-US" sz="550" b="0" i="0" u="none" strike="noStrike" dirty="0">
                          <a:solidFill>
                            <a:srgbClr val="000000"/>
                          </a:solidFill>
                          <a:effectLst/>
                          <a:latin typeface="+mn-lt"/>
                        </a:rPr>
                        <a:t>Unit45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現在完了を使わないとどうなる？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Unit60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仮定法未来</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gridSpan="3">
                  <a:txBody>
                    <a:bodyPr/>
                    <a:lstStyle/>
                    <a:p>
                      <a:pPr algn="l" fontAlgn="t"/>
                      <a:r>
                        <a:rPr lang="en-US" sz="550" b="0" i="0" u="none" strike="noStrike" dirty="0">
                          <a:solidFill>
                            <a:srgbClr val="000000"/>
                          </a:solidFill>
                          <a:effectLst/>
                          <a:latin typeface="+mn-lt"/>
                        </a:rPr>
                        <a:t>Lesson04 </a:t>
                      </a:r>
                      <a:r>
                        <a:rPr lang="ja-JP" altLang="en-US" sz="550" b="0" i="0" u="none" strike="noStrike" dirty="0">
                          <a:solidFill>
                            <a:srgbClr val="000000"/>
                          </a:solidFill>
                          <a:effectLst/>
                          <a:latin typeface="+mn-lt"/>
                        </a:rPr>
                        <a:t>形容詞と副詞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Unit20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冠詞（</a:t>
                      </a:r>
                      <a:r>
                        <a:rPr lang="en-US" sz="550" b="0" i="0" u="none" strike="noStrike" dirty="0">
                          <a:solidFill>
                            <a:srgbClr val="000000"/>
                          </a:solidFill>
                          <a:effectLst/>
                          <a:latin typeface="+mn-lt"/>
                        </a:rPr>
                        <a:t>a / an / the / </a:t>
                      </a:r>
                      <a:r>
                        <a:rPr lang="ja-JP" altLang="en-US" sz="550" b="0" i="0" u="none" strike="noStrike" dirty="0">
                          <a:solidFill>
                            <a:srgbClr val="000000"/>
                          </a:solidFill>
                          <a:effectLst/>
                          <a:latin typeface="+mn-lt"/>
                        </a:rPr>
                        <a:t>無冠詞）とは</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Unit34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動名詞の役割</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過去を示す単語とは使えない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if</a:t>
                      </a:r>
                      <a:r>
                        <a:rPr lang="ja-JP" altLang="en-US" sz="550" b="0" i="0" u="none" strike="noStrike" dirty="0">
                          <a:solidFill>
                            <a:srgbClr val="000000"/>
                          </a:solidFill>
                          <a:effectLst/>
                          <a:latin typeface="+mn-lt"/>
                        </a:rPr>
                        <a:t>の省略による倒置</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Unit07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形容詞と副詞の違い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無冠詞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動名詞の英文解釈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日本語は同じでもニュアンスが異なる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Unit61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if</a:t>
                      </a:r>
                      <a:r>
                        <a:rPr lang="ja-JP" altLang="en-US" sz="550" b="0" i="0" u="none" strike="noStrike" dirty="0">
                          <a:solidFill>
                            <a:srgbClr val="000000"/>
                          </a:solidFill>
                          <a:effectLst/>
                          <a:latin typeface="+mn-lt"/>
                        </a:rPr>
                        <a:t>節以外の仮定表現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何を修飾するのか？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Unit21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冠詞と名詞の関係</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4">
                  <a:txBody>
                    <a:bodyPr/>
                    <a:lstStyle/>
                    <a:p>
                      <a:pPr algn="l" fontAlgn="t"/>
                      <a:r>
                        <a:rPr lang="en-US" sz="550" b="0" i="0" u="none" strike="noStrike">
                          <a:solidFill>
                            <a:srgbClr val="000000"/>
                          </a:solidFill>
                          <a:effectLst/>
                          <a:latin typeface="+mn-lt"/>
                        </a:rPr>
                        <a:t>Unit35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不定詞と動名詞の違い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gridSpan="3">
                  <a:txBody>
                    <a:bodyPr/>
                    <a:lstStyle/>
                    <a:p>
                      <a:pPr algn="l" fontAlgn="t"/>
                      <a:r>
                        <a:rPr lang="en-US" sz="550" b="0" i="0" u="none" strike="noStrike" dirty="0">
                          <a:solidFill>
                            <a:srgbClr val="000000"/>
                          </a:solidFill>
                          <a:effectLst/>
                          <a:latin typeface="+mn-lt"/>
                        </a:rPr>
                        <a:t>Lesson24 </a:t>
                      </a:r>
                      <a:r>
                        <a:rPr lang="ja-JP" altLang="en-US" sz="550" b="0" i="0" u="none" strike="noStrike" dirty="0">
                          <a:solidFill>
                            <a:srgbClr val="000000"/>
                          </a:solidFill>
                          <a:effectLst/>
                          <a:latin typeface="+mn-lt"/>
                        </a:rPr>
                        <a:t>現在完了形</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　継続用法と経験用法</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仮定法の重要表現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形容詞は補語にもなる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気を付けたい冠詞の使い方</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動詞の後ろは不定詞？　動名詞？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Unit46</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zh-TW" altLang="en-US" sz="550" b="0" i="0" u="none" strike="noStrike" dirty="0">
                          <a:solidFill>
                            <a:srgbClr val="000000"/>
                          </a:solidFill>
                          <a:effectLst/>
                          <a:latin typeface="+mn-lt"/>
                        </a:rPr>
                        <a:t>現在完了</a:t>
                      </a:r>
                      <a:r>
                        <a:rPr lang="en-US" altLang="zh-TW" sz="550" b="0" i="0" u="none" strike="noStrike" dirty="0">
                          <a:solidFill>
                            <a:srgbClr val="000000"/>
                          </a:solidFill>
                          <a:effectLst/>
                          <a:latin typeface="+mn-lt"/>
                        </a:rPr>
                        <a:t>(3) </a:t>
                      </a:r>
                      <a:r>
                        <a:rPr lang="zh-TW" altLang="en-US" sz="550" b="0" i="0" u="none" strike="noStrike" dirty="0">
                          <a:solidFill>
                            <a:srgbClr val="000000"/>
                          </a:solidFill>
                          <a:effectLst/>
                          <a:latin typeface="+mn-lt"/>
                        </a:rPr>
                        <a:t>継続用法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仮定法現在</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Unit08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数・量を表す形容詞と、頻度を表す副詞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dirty="0">
                          <a:solidFill>
                            <a:srgbClr val="000000"/>
                          </a:solidFill>
                          <a:effectLst/>
                          <a:latin typeface="+mn-lt"/>
                        </a:rPr>
                        <a:t>There is / are </a:t>
                      </a:r>
                      <a:r>
                        <a:rPr lang="ja-JP" altLang="en-US" sz="550" b="0" i="0" u="none" strike="noStrike" dirty="0">
                          <a:solidFill>
                            <a:srgbClr val="000000"/>
                          </a:solidFill>
                          <a:effectLst/>
                          <a:latin typeface="+mn-lt"/>
                        </a:rPr>
                        <a:t>の形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不定詞と動名詞で意味が異なる表現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dirty="0">
                          <a:solidFill>
                            <a:srgbClr val="000000"/>
                          </a:solidFill>
                          <a:effectLst/>
                          <a:latin typeface="+mn-lt"/>
                        </a:rPr>
                        <a:t>for</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since</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Review06</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形容詞と副詞の位置</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Lesson11 </a:t>
                      </a:r>
                      <a:r>
                        <a:rPr lang="ja-JP" altLang="en-US" sz="550" b="0" i="0" u="none" strike="noStrike" dirty="0">
                          <a:solidFill>
                            <a:srgbClr val="000000"/>
                          </a:solidFill>
                          <a:effectLst/>
                          <a:latin typeface="+mn-lt"/>
                        </a:rPr>
                        <a:t>進行形</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動名詞の表現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継続期間を尋ねるには</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Lesson32 </a:t>
                      </a:r>
                      <a:r>
                        <a:rPr lang="ja-JP" altLang="en-US" sz="550" b="0" i="0" u="none" strike="noStrike" dirty="0">
                          <a:solidFill>
                            <a:srgbClr val="000000"/>
                          </a:solidFill>
                          <a:effectLst/>
                          <a:latin typeface="+mn-lt"/>
                        </a:rPr>
                        <a:t>完了の表現</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550" b="0" i="0" u="none" strike="noStrike" dirty="0">
                          <a:solidFill>
                            <a:srgbClr val="000000"/>
                          </a:solidFill>
                          <a:effectLst/>
                          <a:latin typeface="+mn-lt"/>
                        </a:rPr>
                        <a:t>前置詞句＝副詞</a:t>
                      </a:r>
                      <a:r>
                        <a:rPr lang="en-US" altLang="zh-TW" sz="550" b="0" i="0" u="none" strike="noStrike" dirty="0">
                          <a:solidFill>
                            <a:srgbClr val="000000"/>
                          </a:solidFill>
                          <a:effectLst/>
                          <a:latin typeface="+mn-lt"/>
                        </a:rPr>
                        <a:t>or</a:t>
                      </a:r>
                      <a:r>
                        <a:rPr lang="zh-TW" altLang="en-US" sz="550" b="0" i="0" u="none" strike="noStrike" dirty="0">
                          <a:solidFill>
                            <a:srgbClr val="000000"/>
                          </a:solidFill>
                          <a:effectLst/>
                          <a:latin typeface="+mn-lt"/>
                        </a:rPr>
                        <a:t>形容詞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smtClean="0">
                          <a:solidFill>
                            <a:srgbClr val="000000"/>
                          </a:solidFill>
                          <a:effectLst/>
                          <a:latin typeface="+mn-lt"/>
                        </a:rPr>
                        <a:t>Unit22</a:t>
                      </a:r>
                      <a:endParaRPr lang="en-US" sz="550" b="0" i="0" u="none" strike="noStrike" dirty="0">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現在進行形と現在形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gridSpan="3">
                  <a:txBody>
                    <a:bodyPr/>
                    <a:lstStyle/>
                    <a:p>
                      <a:pPr algn="l" fontAlgn="t"/>
                      <a:r>
                        <a:rPr lang="en-US" sz="550" b="0" i="0" u="none" strike="noStrike" dirty="0">
                          <a:solidFill>
                            <a:srgbClr val="000000"/>
                          </a:solidFill>
                          <a:effectLst/>
                          <a:latin typeface="+mn-lt"/>
                        </a:rPr>
                        <a:t>Review03</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rowSpan="4">
                  <a:txBody>
                    <a:bodyPr/>
                    <a:lstStyle/>
                    <a:p>
                      <a:pPr algn="l" fontAlgn="t"/>
                      <a:r>
                        <a:rPr lang="en-US" sz="550" b="0" i="0" u="none" strike="noStrike">
                          <a:solidFill>
                            <a:srgbClr val="000000"/>
                          </a:solidFill>
                          <a:effectLst/>
                          <a:latin typeface="+mn-lt"/>
                        </a:rPr>
                        <a:t>Unit47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zh-TW" altLang="en-US" sz="550" b="0" i="0" u="none" strike="noStrike" dirty="0">
                          <a:solidFill>
                            <a:srgbClr val="000000"/>
                          </a:solidFill>
                          <a:effectLst/>
                          <a:latin typeface="+mn-lt"/>
                        </a:rPr>
                        <a:t>現在完了</a:t>
                      </a:r>
                      <a:r>
                        <a:rPr lang="en-US" altLang="zh-TW" sz="550" b="0" i="0" u="none" strike="noStrike" dirty="0">
                          <a:solidFill>
                            <a:srgbClr val="000000"/>
                          </a:solidFill>
                          <a:effectLst/>
                          <a:latin typeface="+mn-lt"/>
                        </a:rPr>
                        <a:t>(4) </a:t>
                      </a:r>
                      <a:r>
                        <a:rPr lang="zh-TW" altLang="en-US" sz="550" b="0" i="0" u="none" strike="noStrike" dirty="0">
                          <a:solidFill>
                            <a:srgbClr val="000000"/>
                          </a:solidFill>
                          <a:effectLst/>
                          <a:latin typeface="+mn-lt"/>
                        </a:rPr>
                        <a:t>経験用法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Unit62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時間の位置関係を明確にする完了形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gridSpan="3">
                  <a:txBody>
                    <a:bodyPr/>
                    <a:lstStyle/>
                    <a:p>
                      <a:pPr algn="l" fontAlgn="t"/>
                      <a:r>
                        <a:rPr lang="en-US" sz="550" b="0" i="0" u="none" strike="noStrike" dirty="0">
                          <a:solidFill>
                            <a:srgbClr val="000000"/>
                          </a:solidFill>
                          <a:effectLst/>
                          <a:latin typeface="+mn-lt"/>
                        </a:rPr>
                        <a:t>Lesson05 </a:t>
                      </a:r>
                      <a:r>
                        <a:rPr lang="ja-JP" altLang="en-US" sz="550" b="0" i="0" u="none" strike="noStrike" dirty="0">
                          <a:solidFill>
                            <a:srgbClr val="000000"/>
                          </a:solidFill>
                          <a:effectLst/>
                          <a:latin typeface="+mn-lt"/>
                        </a:rPr>
                        <a:t>英語の語順　</a:t>
                      </a:r>
                      <a:r>
                        <a:rPr lang="en-US" sz="550" b="0" i="0" u="none" strike="noStrike" dirty="0">
                          <a:solidFill>
                            <a:srgbClr val="000000"/>
                          </a:solidFill>
                          <a:effectLst/>
                          <a:latin typeface="+mn-lt"/>
                        </a:rPr>
                        <a:t>SVOO</a:t>
                      </a:r>
                      <a:r>
                        <a:rPr lang="ja-JP" altLang="en-US" sz="550" b="0" i="0" u="none" strike="noStrike" dirty="0">
                          <a:solidFill>
                            <a:srgbClr val="000000"/>
                          </a:solidFill>
                          <a:effectLst/>
                          <a:latin typeface="+mn-lt"/>
                        </a:rPr>
                        <a:t>文型と</a:t>
                      </a:r>
                      <a:r>
                        <a:rPr lang="en-US" sz="550" b="0" i="0" u="none" strike="noStrike" dirty="0">
                          <a:solidFill>
                            <a:srgbClr val="000000"/>
                          </a:solidFill>
                          <a:effectLst/>
                          <a:latin typeface="+mn-lt"/>
                        </a:rPr>
                        <a:t>SVOC</a:t>
                      </a:r>
                      <a:r>
                        <a:rPr lang="ja-JP" altLang="en-US" sz="550" b="0" i="0" u="none" strike="noStrike" dirty="0">
                          <a:solidFill>
                            <a:srgbClr val="000000"/>
                          </a:solidFill>
                          <a:effectLst/>
                          <a:latin typeface="+mn-lt"/>
                        </a:rPr>
                        <a:t>文型</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dirty="0" err="1">
                          <a:solidFill>
                            <a:srgbClr val="000000"/>
                          </a:solidFill>
                          <a:effectLst/>
                          <a:latin typeface="+mn-lt"/>
                        </a:rPr>
                        <a:t>ing</a:t>
                      </a:r>
                      <a:r>
                        <a:rPr lang="ja-JP" altLang="en-US" sz="550" b="0" i="0" u="none" strike="noStrike" dirty="0">
                          <a:solidFill>
                            <a:srgbClr val="000000"/>
                          </a:solidFill>
                          <a:effectLst/>
                          <a:latin typeface="+mn-lt"/>
                        </a:rPr>
                        <a:t>形の作り方</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Lesson18 </a:t>
                      </a:r>
                      <a:r>
                        <a:rPr lang="ja-JP" altLang="en-US" sz="550" b="0" i="0" u="none" strike="noStrike" dirty="0">
                          <a:solidFill>
                            <a:srgbClr val="000000"/>
                          </a:solidFill>
                          <a:effectLst/>
                          <a:latin typeface="+mn-lt"/>
                        </a:rPr>
                        <a:t>接続詞</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　接続詞の種類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550" b="0" i="0" u="none" strike="noStrike" dirty="0">
                          <a:solidFill>
                            <a:srgbClr val="000000"/>
                          </a:solidFill>
                          <a:effectLst/>
                          <a:latin typeface="+mn-lt"/>
                        </a:rPr>
                        <a:t>経験？　結果？</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過去完了形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Unit09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SVOO</a:t>
                      </a:r>
                      <a:r>
                        <a:rPr lang="ja-JP" altLang="en-US" sz="550" b="0" i="0" u="none" strike="noStrike" dirty="0">
                          <a:solidFill>
                            <a:srgbClr val="000000"/>
                          </a:solidFill>
                          <a:effectLst/>
                          <a:latin typeface="+mn-lt"/>
                        </a:rPr>
                        <a:t>文型は目的語が</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つ！</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現在進行形の否定文・疑問文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smtClean="0">
                          <a:solidFill>
                            <a:srgbClr val="000000"/>
                          </a:solidFill>
                          <a:effectLst/>
                          <a:latin typeface="+mn-lt"/>
                        </a:rPr>
                        <a:t>Unit36</a:t>
                      </a:r>
                      <a:endParaRPr lang="en-US" sz="550" b="0" i="0" u="none" strike="noStrike" dirty="0">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接続詞の役割　句と節</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経験回数を尋ねるには</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過去と大過去</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dirty="0">
                          <a:solidFill>
                            <a:srgbClr val="000000"/>
                          </a:solidFill>
                          <a:effectLst/>
                          <a:latin typeface="+mn-lt"/>
                        </a:rPr>
                        <a:t>SVOO</a:t>
                      </a:r>
                      <a:r>
                        <a:rPr lang="ja-JP" altLang="en-US" sz="550" b="0" i="0" u="none" strike="noStrike" dirty="0">
                          <a:solidFill>
                            <a:srgbClr val="000000"/>
                          </a:solidFill>
                          <a:effectLst/>
                          <a:latin typeface="+mn-lt"/>
                        </a:rPr>
                        <a:t>文型⇔</a:t>
                      </a:r>
                      <a:r>
                        <a:rPr lang="en-US" sz="550" b="0" i="0" u="none" strike="noStrike" dirty="0">
                          <a:solidFill>
                            <a:srgbClr val="000000"/>
                          </a:solidFill>
                          <a:effectLst/>
                          <a:latin typeface="+mn-lt"/>
                        </a:rPr>
                        <a:t>SVO＋M</a:t>
                      </a:r>
                      <a:r>
                        <a:rPr lang="ja-JP" altLang="en-US" sz="550" b="0" i="0" u="none" strike="noStrike" dirty="0">
                          <a:solidFill>
                            <a:srgbClr val="000000"/>
                          </a:solidFill>
                          <a:effectLst/>
                          <a:latin typeface="+mn-lt"/>
                        </a:rPr>
                        <a:t>文型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Unit23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過去進行形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接続詞の機能</a:t>
                      </a:r>
                      <a:r>
                        <a:rPr lang="en-US" altLang="ja-JP" sz="550" b="0" i="0" u="none" strike="noStrike" dirty="0">
                          <a:solidFill>
                            <a:srgbClr val="000000"/>
                          </a:solidFill>
                          <a:effectLst/>
                          <a:latin typeface="+mn-lt"/>
                        </a:rPr>
                        <a:t>(1) </a:t>
                      </a:r>
                      <a:r>
                        <a:rPr lang="ja-JP" altLang="en-US" sz="550" b="0" i="0" u="none" strike="noStrike" dirty="0">
                          <a:solidFill>
                            <a:srgbClr val="000000"/>
                          </a:solidFill>
                          <a:effectLst/>
                          <a:latin typeface="+mn-lt"/>
                        </a:rPr>
                        <a:t>等位接続詞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推量を表す「助動詞＋完了形」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未来完了形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SVOO</a:t>
                      </a:r>
                      <a:r>
                        <a:rPr lang="ja-JP" altLang="en-US" sz="550" b="0" i="0" u="none" strike="noStrike" dirty="0">
                          <a:solidFill>
                            <a:srgbClr val="000000"/>
                          </a:solidFill>
                          <a:effectLst/>
                          <a:latin typeface="+mn-lt"/>
                        </a:rPr>
                        <a:t>から</a:t>
                      </a:r>
                      <a:r>
                        <a:rPr lang="en-US" altLang="ja-JP" sz="550" b="0" i="0" u="none" strike="noStrike" dirty="0">
                          <a:solidFill>
                            <a:srgbClr val="000000"/>
                          </a:solidFill>
                          <a:effectLst/>
                          <a:latin typeface="+mn-lt"/>
                        </a:rPr>
                        <a:t>SVO</a:t>
                      </a:r>
                      <a:r>
                        <a:rPr lang="ja-JP" altLang="en-US" sz="550" b="0" i="0" u="none" strike="noStrike" dirty="0">
                          <a:solidFill>
                            <a:srgbClr val="000000"/>
                          </a:solidFill>
                          <a:effectLst/>
                          <a:latin typeface="+mn-lt"/>
                        </a:rPr>
                        <a:t>＋</a:t>
                      </a:r>
                      <a:r>
                        <a:rPr lang="en-US" altLang="ja-JP" sz="550" b="0" i="0" u="none" strike="noStrike" dirty="0">
                          <a:solidFill>
                            <a:srgbClr val="000000"/>
                          </a:solidFill>
                          <a:effectLst/>
                          <a:latin typeface="+mn-lt"/>
                        </a:rPr>
                        <a:t>M</a:t>
                      </a:r>
                      <a:r>
                        <a:rPr lang="ja-JP" altLang="en-US" sz="550" b="0" i="0" u="none" strike="noStrike" dirty="0" err="1">
                          <a:solidFill>
                            <a:srgbClr val="000000"/>
                          </a:solidFill>
                          <a:effectLst/>
                          <a:latin typeface="+mn-lt"/>
                        </a:rPr>
                        <a:t>への</a:t>
                      </a:r>
                      <a:r>
                        <a:rPr lang="ja-JP" altLang="en-US" sz="550" b="0" i="0" u="none" strike="noStrike" dirty="0">
                          <a:solidFill>
                            <a:srgbClr val="000000"/>
                          </a:solidFill>
                          <a:effectLst/>
                          <a:latin typeface="+mn-lt"/>
                        </a:rPr>
                        <a:t>書き換えの注意</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過去進行形の否定文・疑問文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接続詞の機能</a:t>
                      </a:r>
                      <a:r>
                        <a:rPr lang="en-US" altLang="ja-JP" sz="550" b="0" i="0" u="none" strike="noStrike" dirty="0">
                          <a:solidFill>
                            <a:srgbClr val="000000"/>
                          </a:solidFill>
                          <a:effectLst/>
                          <a:latin typeface="+mn-lt"/>
                        </a:rPr>
                        <a:t>(2) </a:t>
                      </a:r>
                      <a:r>
                        <a:rPr lang="ja-JP" altLang="en-US" sz="550" b="0" i="0" u="none" strike="noStrike" dirty="0">
                          <a:solidFill>
                            <a:srgbClr val="000000"/>
                          </a:solidFill>
                          <a:effectLst/>
                          <a:latin typeface="+mn-lt"/>
                        </a:rPr>
                        <a:t>従属接続詞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Lesson25 </a:t>
                      </a:r>
                      <a:r>
                        <a:rPr lang="ja-JP" altLang="en-US" sz="550" b="0" i="0" u="none" strike="noStrike" dirty="0">
                          <a:solidFill>
                            <a:srgbClr val="000000"/>
                          </a:solidFill>
                          <a:effectLst/>
                          <a:latin typeface="+mn-lt"/>
                        </a:rPr>
                        <a:t>現在分詞と過去分詞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Lesson33 </a:t>
                      </a:r>
                      <a:r>
                        <a:rPr lang="ja-JP" altLang="en-US" sz="550" b="0" i="0" u="none" strike="noStrike" dirty="0">
                          <a:solidFill>
                            <a:srgbClr val="000000"/>
                          </a:solidFill>
                          <a:effectLst/>
                          <a:latin typeface="+mn-lt"/>
                        </a:rPr>
                        <a:t>進行の表現</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rowSpan="4">
                  <a:txBody>
                    <a:bodyPr/>
                    <a:lstStyle/>
                    <a:p>
                      <a:pPr algn="l" fontAlgn="t"/>
                      <a:r>
                        <a:rPr lang="en-US" sz="550" b="0" i="0" u="none" strike="noStrike">
                          <a:solidFill>
                            <a:srgbClr val="000000"/>
                          </a:solidFill>
                          <a:effectLst/>
                          <a:latin typeface="+mn-lt"/>
                        </a:rPr>
                        <a:t>Unit10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SVOC</a:t>
                      </a:r>
                      <a:r>
                        <a:rPr lang="ja-JP" altLang="en-US" sz="550" b="0" i="0" u="none" strike="noStrike" dirty="0">
                          <a:solidFill>
                            <a:srgbClr val="000000"/>
                          </a:solidFill>
                          <a:effectLst/>
                          <a:latin typeface="+mn-lt"/>
                        </a:rPr>
                        <a:t>文型を作る不完全他動詞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err="1">
                          <a:solidFill>
                            <a:srgbClr val="000000"/>
                          </a:solidFill>
                          <a:effectLst/>
                          <a:latin typeface="+mn-lt"/>
                        </a:rPr>
                        <a:t>ing</a:t>
                      </a:r>
                      <a:r>
                        <a:rPr lang="ja-JP" altLang="en-US" sz="550" b="0" i="0" u="none" strike="noStrike" dirty="0">
                          <a:solidFill>
                            <a:srgbClr val="000000"/>
                          </a:solidFill>
                          <a:effectLst/>
                          <a:latin typeface="+mn-lt"/>
                        </a:rPr>
                        <a:t>形にしない動詞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従属接続詞の種類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Unit48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現在分詞と過去分詞　重要な役割</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Unit63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確定した計画・予定を表す現在進行形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SVC</a:t>
                      </a:r>
                      <a:r>
                        <a:rPr lang="ja-JP" altLang="en-US" sz="550" b="0" i="0" u="none" strike="noStrike" dirty="0">
                          <a:solidFill>
                            <a:srgbClr val="000000"/>
                          </a:solidFill>
                          <a:effectLst/>
                          <a:latin typeface="+mn-lt"/>
                        </a:rPr>
                        <a:t>文型と</a:t>
                      </a:r>
                      <a:r>
                        <a:rPr lang="en-US" altLang="ja-JP" sz="550" b="0" i="0" u="none" strike="noStrike" dirty="0">
                          <a:solidFill>
                            <a:srgbClr val="000000"/>
                          </a:solidFill>
                          <a:effectLst/>
                          <a:latin typeface="+mn-lt"/>
                        </a:rPr>
                        <a:t>SVO</a:t>
                      </a:r>
                      <a:r>
                        <a:rPr lang="ja-JP" altLang="en-US" sz="550" b="0" i="0" u="none" strike="noStrike" dirty="0">
                          <a:solidFill>
                            <a:srgbClr val="000000"/>
                          </a:solidFill>
                          <a:effectLst/>
                          <a:latin typeface="+mn-lt"/>
                        </a:rPr>
                        <a:t>文型の共通点と違い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Lesson12 </a:t>
                      </a:r>
                      <a:r>
                        <a:rPr lang="ja-JP" altLang="en-US" sz="550" b="0" i="0" u="none" strike="noStrike" dirty="0">
                          <a:solidFill>
                            <a:srgbClr val="000000"/>
                          </a:solidFill>
                          <a:effectLst/>
                          <a:latin typeface="+mn-lt"/>
                        </a:rPr>
                        <a:t>未来の表現</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Lesson19 </a:t>
                      </a:r>
                      <a:r>
                        <a:rPr lang="ja-JP" altLang="en-US" sz="550" b="0" i="0" u="none" strike="noStrike" dirty="0">
                          <a:solidFill>
                            <a:srgbClr val="000000"/>
                          </a:solidFill>
                          <a:effectLst/>
                          <a:latin typeface="+mn-lt"/>
                        </a:rPr>
                        <a:t>接続詞</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　接続詞と時制</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分詞の位置と動詞の機能</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未来進行形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SVOC</a:t>
                      </a:r>
                      <a:r>
                        <a:rPr lang="ja-JP" altLang="en-US" sz="550" b="0" i="0" u="none" strike="noStrike" dirty="0">
                          <a:solidFill>
                            <a:srgbClr val="000000"/>
                          </a:solidFill>
                          <a:effectLst/>
                          <a:latin typeface="+mn-lt"/>
                        </a:rPr>
                        <a:t>文型を作る動詞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Unit24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sz="550" b="0" i="0" u="none" strike="noStrike" dirty="0">
                          <a:solidFill>
                            <a:srgbClr val="000000"/>
                          </a:solidFill>
                          <a:effectLst/>
                          <a:latin typeface="+mn-lt"/>
                        </a:rPr>
                        <a:t>be going to</a:t>
                      </a:r>
                      <a:r>
                        <a:rPr lang="ja-JP" altLang="en-US" sz="550" b="0" i="0" u="none" strike="noStrike" dirty="0">
                          <a:solidFill>
                            <a:srgbClr val="000000"/>
                          </a:solidFill>
                          <a:effectLst/>
                          <a:latin typeface="+mn-lt"/>
                        </a:rPr>
                        <a:t>で未来を表現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Unit37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時制の一致</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4">
                  <a:txBody>
                    <a:bodyPr/>
                    <a:lstStyle/>
                    <a:p>
                      <a:pPr algn="l" fontAlgn="t"/>
                      <a:r>
                        <a:rPr lang="en-US" sz="550" b="0" i="0" u="none" strike="noStrike" dirty="0">
                          <a:solidFill>
                            <a:srgbClr val="000000"/>
                          </a:solidFill>
                          <a:effectLst/>
                          <a:latin typeface="+mn-lt"/>
                        </a:rPr>
                        <a:t>Unit49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分詞の使い分け</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550" b="0" i="0" u="none" strike="noStrike" dirty="0">
                          <a:solidFill>
                            <a:srgbClr val="000000"/>
                          </a:solidFill>
                          <a:effectLst/>
                          <a:latin typeface="+mn-lt"/>
                        </a:rPr>
                        <a:t>完了＋進行形</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SVOO</a:t>
                      </a:r>
                      <a:r>
                        <a:rPr lang="ja-JP" altLang="en-US" sz="550" b="0" i="0" u="none" strike="noStrike" dirty="0" err="1">
                          <a:solidFill>
                            <a:srgbClr val="000000"/>
                          </a:solidFill>
                          <a:effectLst/>
                          <a:latin typeface="+mn-lt"/>
                        </a:rPr>
                        <a:t>なのか</a:t>
                      </a:r>
                      <a:r>
                        <a:rPr lang="en-US" altLang="ja-JP" sz="550" b="0" i="0" u="none" strike="noStrike" dirty="0">
                          <a:solidFill>
                            <a:srgbClr val="000000"/>
                          </a:solidFill>
                          <a:effectLst/>
                          <a:latin typeface="+mn-lt"/>
                        </a:rPr>
                        <a:t>SVOC</a:t>
                      </a:r>
                      <a:r>
                        <a:rPr lang="ja-JP" altLang="en-US" sz="550" b="0" i="0" u="none" strike="noStrike" dirty="0">
                          <a:solidFill>
                            <a:srgbClr val="000000"/>
                          </a:solidFill>
                          <a:effectLst/>
                          <a:latin typeface="+mn-lt"/>
                        </a:rPr>
                        <a:t>なのか？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smtClean="0">
                          <a:solidFill>
                            <a:srgbClr val="000000"/>
                          </a:solidFill>
                          <a:effectLst/>
                          <a:latin typeface="+mn-lt"/>
                        </a:rPr>
                        <a:t>will</a:t>
                      </a:r>
                      <a:r>
                        <a:rPr lang="ja-JP" altLang="en-US" sz="550" b="0" i="0" u="none" strike="noStrike" dirty="0" smtClean="0">
                          <a:solidFill>
                            <a:srgbClr val="000000"/>
                          </a:solidFill>
                          <a:effectLst/>
                          <a:latin typeface="+mn-lt"/>
                        </a:rPr>
                        <a:t>で</a:t>
                      </a:r>
                      <a:r>
                        <a:rPr lang="ja-JP" altLang="en-US" sz="550" b="0" i="0" u="none" strike="noStrike" dirty="0">
                          <a:solidFill>
                            <a:srgbClr val="000000"/>
                          </a:solidFill>
                          <a:effectLst/>
                          <a:latin typeface="+mn-lt"/>
                        </a:rPr>
                        <a:t>未来を表現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時制が一致しない場合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動名詞と現在分詞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時制と副詞の関係</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a:txBody>
                    <a:bodyPr/>
                    <a:lstStyle/>
                    <a:p>
                      <a:pPr algn="l" fontAlgn="t"/>
                      <a:r>
                        <a:rPr lang="en-US" sz="550" b="0" i="0" u="none" strike="noStrike" dirty="0">
                          <a:solidFill>
                            <a:srgbClr val="000000"/>
                          </a:solidFill>
                          <a:effectLst/>
                          <a:latin typeface="+mn-lt"/>
                        </a:rPr>
                        <a:t>Review01</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Unit25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sz="550" b="0" i="0" u="none" strike="noStrike" dirty="0">
                          <a:solidFill>
                            <a:srgbClr val="000000"/>
                          </a:solidFill>
                          <a:effectLst/>
                          <a:latin typeface="+mn-lt"/>
                        </a:rPr>
                        <a:t>be going to</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will</a:t>
                      </a:r>
                      <a:r>
                        <a:rPr lang="ja-JP" altLang="en-US" sz="550" b="0" i="0" u="none" strike="noStrike" dirty="0">
                          <a:solidFill>
                            <a:srgbClr val="000000"/>
                          </a:solidFill>
                          <a:effectLst/>
                          <a:latin typeface="+mn-lt"/>
                        </a:rPr>
                        <a:t>の違い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SV</a:t>
                      </a:r>
                      <a:r>
                        <a:rPr lang="ja-JP" altLang="en-US" sz="550" b="0" i="0" u="none" strike="noStrike" dirty="0">
                          <a:solidFill>
                            <a:srgbClr val="000000"/>
                          </a:solidFill>
                          <a:effectLst/>
                          <a:latin typeface="+mn-lt"/>
                        </a:rPr>
                        <a:t>は</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つとは限らない！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分詞機能の応用</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Lesson34 </a:t>
                      </a:r>
                      <a:r>
                        <a:rPr lang="ja-JP" altLang="en-US" sz="550" b="0" i="0" u="none" strike="noStrike" dirty="0">
                          <a:solidFill>
                            <a:srgbClr val="000000"/>
                          </a:solidFill>
                          <a:effectLst/>
                          <a:latin typeface="+mn-lt"/>
                        </a:rPr>
                        <a:t>使役動詞と知覚動詞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gridSpan="3">
                  <a:txBody>
                    <a:bodyPr/>
                    <a:lstStyle/>
                    <a:p>
                      <a:pPr algn="l" fontAlgn="t"/>
                      <a:r>
                        <a:rPr lang="en-US" sz="550" b="0" i="0" u="none" strike="noStrike" dirty="0">
                          <a:solidFill>
                            <a:srgbClr val="000000"/>
                          </a:solidFill>
                          <a:effectLst/>
                          <a:latin typeface="+mn-lt"/>
                        </a:rPr>
                        <a:t>Lesson06 </a:t>
                      </a:r>
                      <a:r>
                        <a:rPr lang="ja-JP" altLang="en-US" sz="550" b="0" i="0" u="none" strike="noStrike" dirty="0">
                          <a:solidFill>
                            <a:srgbClr val="000000"/>
                          </a:solidFill>
                          <a:effectLst/>
                          <a:latin typeface="+mn-lt"/>
                        </a:rPr>
                        <a:t>主語と動詞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未来を表す語句</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接続詞を使った重要表現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実は分詞のさまざまな表現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Unit64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使役動詞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Unit11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動詞と一般動詞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will</a:t>
                      </a:r>
                      <a:r>
                        <a:rPr lang="ja-JP" altLang="en-US" sz="550" b="0" i="0" u="none" strike="noStrike" dirty="0">
                          <a:solidFill>
                            <a:srgbClr val="000000"/>
                          </a:solidFill>
                          <a:effectLst/>
                          <a:latin typeface="+mn-lt"/>
                        </a:rPr>
                        <a:t>は動詞を助ける？！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Lesson20 </a:t>
                      </a:r>
                      <a:r>
                        <a:rPr lang="ja-JP" altLang="en-US" sz="550" b="0" i="0" u="none" strike="noStrike" dirty="0">
                          <a:solidFill>
                            <a:srgbClr val="000000"/>
                          </a:solidFill>
                          <a:effectLst/>
                          <a:latin typeface="+mn-lt"/>
                        </a:rPr>
                        <a:t>比較の表現</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　比較級と最上級</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Lesson26 </a:t>
                      </a:r>
                      <a:r>
                        <a:rPr lang="ja-JP" altLang="en-US" sz="550" b="0" i="0" u="none" strike="noStrike" dirty="0">
                          <a:solidFill>
                            <a:srgbClr val="000000"/>
                          </a:solidFill>
                          <a:effectLst/>
                          <a:latin typeface="+mn-lt"/>
                        </a:rPr>
                        <a:t>関係代名詞</a:t>
                      </a:r>
                      <a:r>
                        <a:rPr lang="en-US" altLang="ja-JP" sz="550" b="0" i="0" u="none" strike="noStrike" dirty="0">
                          <a:solidFill>
                            <a:srgbClr val="000000"/>
                          </a:solidFill>
                          <a:effectLst/>
                          <a:latin typeface="+mn-lt"/>
                        </a:rPr>
                        <a:t>1</a:t>
                      </a:r>
                      <a:r>
                        <a:rPr lang="ja-JP" altLang="en-US" sz="550" b="0" i="0" u="none" strike="noStrike" dirty="0">
                          <a:solidFill>
                            <a:srgbClr val="000000"/>
                          </a:solidFill>
                          <a:effectLst/>
                          <a:latin typeface="+mn-lt"/>
                        </a:rPr>
                        <a:t>　主格と目的格の関係代名詞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使役動詞の受け身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主語の形（主格の代名詞）</a:t>
                      </a:r>
                      <a:r>
                        <a:rPr lang="ja-JP" altLang="en-US" sz="550" b="0" i="0" u="none" strike="noStrike" dirty="0" smtClean="0">
                          <a:solidFill>
                            <a:srgbClr val="000000"/>
                          </a:solidFill>
                          <a:effectLst/>
                          <a:latin typeface="+mn-lt"/>
                        </a:rPr>
                        <a:t>と</a:t>
                      </a:r>
                      <a:r>
                        <a:rPr lang="en-US" altLang="ja-JP" sz="550" b="0" i="0" u="none" strike="noStrike" dirty="0" smtClean="0">
                          <a:solidFill>
                            <a:srgbClr val="000000"/>
                          </a:solidFill>
                          <a:effectLst/>
                          <a:latin typeface="+mn-lt"/>
                        </a:rPr>
                        <a:t>be</a:t>
                      </a:r>
                      <a:r>
                        <a:rPr lang="ja-JP" altLang="en-US" sz="550" b="0" i="0" u="none" strike="noStrike" dirty="0">
                          <a:solidFill>
                            <a:srgbClr val="000000"/>
                          </a:solidFill>
                          <a:effectLst/>
                          <a:latin typeface="+mn-lt"/>
                        </a:rPr>
                        <a:t>動詞との関係</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Review02</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Unit38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比較級</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Unit50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関係代名詞の機能</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使役動詞と過去分詞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一般動詞の形と、主語との関係</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Lesson13 </a:t>
                      </a:r>
                      <a:r>
                        <a:rPr lang="ja-JP" altLang="en-US" sz="550" b="0" i="0" u="none" strike="noStrike" dirty="0">
                          <a:solidFill>
                            <a:srgbClr val="000000"/>
                          </a:solidFill>
                          <a:effectLst/>
                          <a:latin typeface="+mn-lt"/>
                        </a:rPr>
                        <a:t>助動詞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最上級</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主格の関係代名詞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Unit65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知覚動詞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rowSpan="4">
                  <a:txBody>
                    <a:bodyPr/>
                    <a:lstStyle/>
                    <a:p>
                      <a:pPr algn="l" fontAlgn="t"/>
                      <a:r>
                        <a:rPr lang="en-US" sz="550" b="0" i="0" u="none" strike="noStrike" dirty="0">
                          <a:solidFill>
                            <a:srgbClr val="000000"/>
                          </a:solidFill>
                          <a:effectLst/>
                          <a:latin typeface="+mn-lt"/>
                        </a:rPr>
                        <a:t>Unit12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en-US" sz="550" b="0" i="0" u="none" strike="noStrike">
                          <a:solidFill>
                            <a:srgbClr val="000000"/>
                          </a:solidFill>
                          <a:effectLst/>
                          <a:latin typeface="+mn-lt"/>
                        </a:rPr>
                        <a:t>be</a:t>
                      </a:r>
                      <a:r>
                        <a:rPr lang="ja-JP" altLang="en-US" sz="550" b="0" i="0" u="none" strike="noStrike">
                          <a:solidFill>
                            <a:srgbClr val="000000"/>
                          </a:solidFill>
                          <a:effectLst/>
                          <a:latin typeface="+mn-lt"/>
                        </a:rPr>
                        <a:t>動詞の役割</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smtClean="0">
                          <a:solidFill>
                            <a:srgbClr val="000000"/>
                          </a:solidFill>
                          <a:effectLst/>
                          <a:latin typeface="+mn-lt"/>
                        </a:rPr>
                        <a:t>Unit26</a:t>
                      </a:r>
                      <a:endParaRPr lang="en-US" sz="550" b="0" i="0" u="none" strike="noStrike" dirty="0">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動詞をサポートする助動詞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Unit39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比較級・最上級の作り方</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Unit51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目的格の関係代名詞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知覚動詞の受け身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動詞と一般動詞の違い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可能・許可・推量を表す助動詞　</a:t>
                      </a:r>
                      <a:r>
                        <a:rPr lang="en-US" altLang="ja-JP" sz="550" b="0" i="0" u="none" strike="noStrike" dirty="0">
                          <a:solidFill>
                            <a:srgbClr val="000000"/>
                          </a:solidFill>
                          <a:effectLst/>
                          <a:latin typeface="+mn-lt"/>
                        </a:rPr>
                        <a:t>can</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sz="550" b="0" i="0" u="none" strike="noStrike" dirty="0">
                          <a:solidFill>
                            <a:srgbClr val="000000"/>
                          </a:solidFill>
                          <a:effectLst/>
                          <a:latin typeface="+mn-lt"/>
                        </a:rPr>
                        <a:t>more</a:t>
                      </a:r>
                      <a:r>
                        <a:rPr lang="ja-JP" altLang="en-US" sz="550" b="0" i="0" u="none" strike="noStrike" dirty="0">
                          <a:solidFill>
                            <a:srgbClr val="000000"/>
                          </a:solidFill>
                          <a:effectLst/>
                          <a:latin typeface="+mn-lt"/>
                        </a:rPr>
                        <a:t>の比較級・</a:t>
                      </a:r>
                      <a:r>
                        <a:rPr lang="en-US" sz="550" b="0" i="0" u="none" strike="noStrike" dirty="0">
                          <a:solidFill>
                            <a:srgbClr val="000000"/>
                          </a:solidFill>
                          <a:effectLst/>
                          <a:latin typeface="+mn-lt"/>
                        </a:rPr>
                        <a:t>the most</a:t>
                      </a:r>
                      <a:r>
                        <a:rPr lang="ja-JP" altLang="en-US" sz="550" b="0" i="0" u="none" strike="noStrike" dirty="0">
                          <a:solidFill>
                            <a:srgbClr val="000000"/>
                          </a:solidFill>
                          <a:effectLst/>
                          <a:latin typeface="+mn-lt"/>
                        </a:rPr>
                        <a:t>の比較級</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関係代名詞の特徴</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知覚動詞と現在分詞・過去分詞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be</a:t>
                      </a:r>
                      <a:r>
                        <a:rPr lang="ja-JP" altLang="en-US" sz="550" b="0" i="0" u="none" strike="noStrike" dirty="0">
                          <a:solidFill>
                            <a:srgbClr val="000000"/>
                          </a:solidFill>
                          <a:effectLst/>
                          <a:latin typeface="+mn-lt"/>
                        </a:rPr>
                        <a:t>動詞は「です」ではない！</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推測・許可を表す助動詞　</a:t>
                      </a:r>
                      <a:r>
                        <a:rPr lang="en-US" altLang="ja-JP" sz="550" b="0" i="0" u="none" strike="noStrike" dirty="0">
                          <a:solidFill>
                            <a:srgbClr val="000000"/>
                          </a:solidFill>
                          <a:effectLst/>
                          <a:latin typeface="+mn-lt"/>
                        </a:rPr>
                        <a:t>may</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不規則変化</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目的格の関係代名詞の省略</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Lesson35 </a:t>
                      </a:r>
                      <a:r>
                        <a:rPr lang="ja-JP" altLang="en-US" sz="550" b="0" i="0" u="none" strike="noStrike" dirty="0">
                          <a:solidFill>
                            <a:srgbClr val="000000"/>
                          </a:solidFill>
                          <a:effectLst/>
                          <a:latin typeface="+mn-lt"/>
                        </a:rPr>
                        <a:t>確認の意味を持つ疑問文</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It≠</a:t>
                      </a:r>
                      <a:r>
                        <a:rPr lang="ja-JP" altLang="en-US" sz="550" b="0" i="0" u="none" strike="noStrike" dirty="0">
                          <a:solidFill>
                            <a:srgbClr val="000000"/>
                          </a:solidFill>
                          <a:effectLst/>
                          <a:latin typeface="+mn-lt"/>
                        </a:rPr>
                        <a:t>それ？（形式主語）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Unit27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義務・推測を表す助動詞　</a:t>
                      </a:r>
                      <a:r>
                        <a:rPr lang="en-US" altLang="ja-JP" sz="550" b="0" i="0" u="none" strike="noStrike" dirty="0">
                          <a:solidFill>
                            <a:srgbClr val="000000"/>
                          </a:solidFill>
                          <a:effectLst/>
                          <a:latin typeface="+mn-lt"/>
                        </a:rPr>
                        <a:t>must</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altLang="ja-JP" sz="550" b="0" i="0" u="none" strike="noStrike" dirty="0">
                          <a:solidFill>
                            <a:srgbClr val="000000"/>
                          </a:solidFill>
                          <a:effectLst/>
                          <a:latin typeface="+mn-lt"/>
                        </a:rPr>
                        <a:t>Lesson21 </a:t>
                      </a:r>
                      <a:r>
                        <a:rPr lang="ja-JP" altLang="en-US" sz="550" b="0" i="0" u="none" strike="noStrike" dirty="0">
                          <a:solidFill>
                            <a:srgbClr val="000000"/>
                          </a:solidFill>
                          <a:effectLst/>
                          <a:latin typeface="+mn-lt"/>
                        </a:rPr>
                        <a:t>比較の表現</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　比較のいろいろ</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t"/>
                      <a:r>
                        <a:rPr lang="en-US" sz="550" b="0" i="0" u="none" strike="noStrike" dirty="0">
                          <a:solidFill>
                            <a:srgbClr val="000000"/>
                          </a:solidFill>
                          <a:effectLst/>
                          <a:latin typeface="+mn-lt"/>
                        </a:rPr>
                        <a:t>Lesson27 </a:t>
                      </a:r>
                      <a:r>
                        <a:rPr lang="ja-JP" altLang="en-US" sz="550" b="0" i="0" u="none" strike="noStrike" dirty="0">
                          <a:solidFill>
                            <a:srgbClr val="000000"/>
                          </a:solidFill>
                          <a:effectLst/>
                          <a:latin typeface="+mn-lt"/>
                        </a:rPr>
                        <a:t>関係代名詞</a:t>
                      </a:r>
                      <a:r>
                        <a:rPr lang="en-US" altLang="ja-JP" sz="550" b="0" i="0" u="none" strike="noStrike" dirty="0">
                          <a:solidFill>
                            <a:srgbClr val="000000"/>
                          </a:solidFill>
                          <a:effectLst/>
                          <a:latin typeface="+mn-lt"/>
                        </a:rPr>
                        <a:t>2</a:t>
                      </a:r>
                      <a:r>
                        <a:rPr lang="ja-JP" altLang="en-US" sz="550" b="0" i="0" u="none" strike="noStrike" dirty="0">
                          <a:solidFill>
                            <a:srgbClr val="000000"/>
                          </a:solidFill>
                          <a:effectLst/>
                          <a:latin typeface="+mn-lt"/>
                        </a:rPr>
                        <a:t>　所有格の関係代名詞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Unit66</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否定疑問文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a:txBody>
                    <a:bodyPr/>
                    <a:lstStyle/>
                    <a:p>
                      <a:pPr algn="l" fontAlgn="t"/>
                      <a:r>
                        <a:rPr lang="en-US" sz="550" b="0" i="0" u="none" strike="noStrike" dirty="0">
                          <a:solidFill>
                            <a:srgbClr val="000000"/>
                          </a:solidFill>
                          <a:effectLst/>
                          <a:latin typeface="+mn-lt"/>
                        </a:rPr>
                        <a:t>Lesson07 </a:t>
                      </a:r>
                      <a:r>
                        <a:rPr lang="ja-JP" altLang="en-US" sz="550" b="0" i="0" u="none" strike="noStrike" dirty="0">
                          <a:solidFill>
                            <a:srgbClr val="000000"/>
                          </a:solidFill>
                          <a:effectLst/>
                          <a:latin typeface="+mn-lt"/>
                        </a:rPr>
                        <a:t>名詞と代名詞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義務を表す助動詞 </a:t>
                      </a:r>
                      <a:r>
                        <a:rPr lang="en-US" sz="550" b="0" i="0" u="none" strike="noStrike" dirty="0">
                          <a:solidFill>
                            <a:srgbClr val="000000"/>
                          </a:solidFill>
                          <a:effectLst/>
                          <a:latin typeface="+mn-lt"/>
                        </a:rPr>
                        <a:t>should</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Unit40</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同レベルの比較表現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Unit52</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a:solidFill>
                            <a:srgbClr val="000000"/>
                          </a:solidFill>
                          <a:effectLst/>
                          <a:latin typeface="+mn-lt"/>
                        </a:rPr>
                        <a:t>所有格の関係代名詞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付加疑問文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rowSpan="5">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Unit13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意志・判断を表す助動詞 </a:t>
                      </a:r>
                      <a:r>
                        <a:rPr lang="en-US" sz="550" b="0" i="0" u="none" strike="noStrike" dirty="0">
                          <a:solidFill>
                            <a:srgbClr val="000000"/>
                          </a:solidFill>
                          <a:effectLst/>
                          <a:latin typeface="+mn-lt"/>
                        </a:rPr>
                        <a:t>will</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否定文は要注意</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所有を表す</a:t>
                      </a:r>
                      <a:r>
                        <a:rPr lang="en-US" sz="550" b="0" i="0" u="none" strike="noStrike" dirty="0">
                          <a:solidFill>
                            <a:srgbClr val="000000"/>
                          </a:solidFill>
                          <a:effectLst/>
                          <a:latin typeface="+mn-lt"/>
                        </a:rPr>
                        <a:t>with</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algn="l" fontAlgn="t"/>
                      <a:r>
                        <a:rPr lang="en-US" sz="550" b="0" i="0" u="none" strike="noStrike">
                          <a:solidFill>
                            <a:srgbClr val="000000"/>
                          </a:solidFill>
                          <a:effectLst/>
                          <a:latin typeface="+mn-lt"/>
                        </a:rPr>
                        <a:t>Unit67</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間接疑問文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目的格と所有格の代名詞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Lesson14 </a:t>
                      </a:r>
                      <a:r>
                        <a:rPr lang="ja-JP" altLang="en-US" sz="550" b="0" i="0" u="none" strike="noStrike" dirty="0">
                          <a:solidFill>
                            <a:srgbClr val="000000"/>
                          </a:solidFill>
                          <a:effectLst/>
                          <a:latin typeface="+mn-lt"/>
                        </a:rPr>
                        <a:t>疑問詞を使った疑問文</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比較表現の書き換え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関係代名詞</a:t>
                      </a:r>
                      <a:r>
                        <a:rPr lang="en-US" sz="550" b="0" i="0" u="none" strike="noStrike" dirty="0">
                          <a:solidFill>
                            <a:srgbClr val="000000"/>
                          </a:solidFill>
                          <a:effectLst/>
                          <a:latin typeface="+mn-lt"/>
                        </a:rPr>
                        <a:t>that</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感嘆文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vMerge="1">
                  <a:txBody>
                    <a:bodyPr/>
                    <a:lstStyle/>
                    <a:p>
                      <a:endParaRPr kumimoji="1" lang="ja-JP" altLang="en-US"/>
                    </a:p>
                  </a:txBody>
                  <a:tcPr/>
                </a:tc>
                <a:tc rowSpan="3">
                  <a:txBody>
                    <a:bodyPr/>
                    <a:lstStyle/>
                    <a:p>
                      <a:pPr algn="l" fontAlgn="t"/>
                      <a:r>
                        <a:rPr lang="en-US" sz="550" b="0" i="0" u="none" strike="noStrike" dirty="0">
                          <a:solidFill>
                            <a:srgbClr val="000000"/>
                          </a:solidFill>
                          <a:effectLst/>
                          <a:latin typeface="+mn-lt"/>
                        </a:rPr>
                        <a:t>Unit14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所有代名詞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rowSpan="7">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tx2">
                        <a:lumMod val="20000"/>
                        <a:lumOff val="80000"/>
                      </a:schemeClr>
                    </a:solidFill>
                  </a:tcPr>
                </a:tc>
                <a:tc rowSpan="4">
                  <a:txBody>
                    <a:bodyPr/>
                    <a:lstStyle/>
                    <a:p>
                      <a:pPr algn="l" fontAlgn="t"/>
                      <a:r>
                        <a:rPr lang="en-US" sz="550" b="0" i="0" u="none" strike="noStrike" dirty="0">
                          <a:solidFill>
                            <a:srgbClr val="000000"/>
                          </a:solidFill>
                          <a:effectLst/>
                          <a:latin typeface="+mn-lt"/>
                        </a:rPr>
                        <a:t>Unit28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疑問詞を使った疑問文</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rowSpan="4">
                  <a:txBody>
                    <a:bodyPr/>
                    <a:lstStyle/>
                    <a:p>
                      <a:pPr algn="l" fontAlgn="t"/>
                      <a:r>
                        <a:rPr lang="en-US" sz="550" b="0" i="0" u="none" strike="noStrike" dirty="0">
                          <a:solidFill>
                            <a:srgbClr val="000000"/>
                          </a:solidFill>
                          <a:effectLst/>
                          <a:latin typeface="+mn-lt"/>
                        </a:rPr>
                        <a:t>Unit41</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比較級で最上級を意味する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a:txBody>
                    <a:bodyPr/>
                    <a:lstStyle/>
                    <a:p>
                      <a:pPr algn="l" fontAlgn="t"/>
                      <a:r>
                        <a:rPr lang="en-US" sz="550" b="0" i="0" u="none" strike="noStrike">
                          <a:solidFill>
                            <a:srgbClr val="000000"/>
                          </a:solidFill>
                          <a:effectLst/>
                          <a:latin typeface="+mn-lt"/>
                        </a:rPr>
                        <a:t>Unit53</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関係代名詞の解釈</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Lesson36 </a:t>
                      </a:r>
                      <a:r>
                        <a:rPr lang="ja-JP" altLang="en-US" sz="550" b="0" i="0" u="none" strike="noStrike" dirty="0">
                          <a:solidFill>
                            <a:srgbClr val="000000"/>
                          </a:solidFill>
                          <a:effectLst/>
                          <a:latin typeface="+mn-lt"/>
                        </a:rPr>
                        <a:t>英文解釈に必要な知識</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代名詞の変化表</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疑問詞の機能あれこれ</a:t>
                      </a:r>
                      <a:r>
                        <a:rPr lang="en-US" altLang="ja-JP" sz="550" b="0" i="0" u="none" strike="noStrike" dirty="0">
                          <a:solidFill>
                            <a:srgbClr val="000000"/>
                          </a:solidFill>
                          <a:effectLst/>
                          <a:latin typeface="+mn-lt"/>
                        </a:rPr>
                        <a:t>(1) </a:t>
                      </a:r>
                      <a:r>
                        <a:rPr lang="ja-JP" altLang="en-US" sz="550" b="0" i="0" u="none" strike="noStrike" dirty="0">
                          <a:solidFill>
                            <a:srgbClr val="000000"/>
                          </a:solidFill>
                          <a:effectLst/>
                          <a:latin typeface="+mn-lt"/>
                        </a:rPr>
                        <a:t>名詞・形容詞を尋ねる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比較表現の強調</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Review05</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rowSpan="6">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rowSpan="3">
                  <a:txBody>
                    <a:bodyPr/>
                    <a:lstStyle/>
                    <a:p>
                      <a:pPr algn="l" fontAlgn="t"/>
                      <a:r>
                        <a:rPr lang="en-US" sz="550" b="0" i="0" u="none" strike="noStrike" dirty="0">
                          <a:solidFill>
                            <a:srgbClr val="000000"/>
                          </a:solidFill>
                          <a:effectLst/>
                          <a:latin typeface="+mn-lt"/>
                        </a:rPr>
                        <a:t>Unit68</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分詞構文とは</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r>
              <a:tr h="108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代名詞が何を示すのか？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疑問詞</a:t>
                      </a:r>
                      <a:r>
                        <a:rPr lang="en-US" sz="550" b="0" i="0" u="none" strike="noStrike" dirty="0">
                          <a:solidFill>
                            <a:srgbClr val="000000"/>
                          </a:solidFill>
                          <a:effectLst/>
                          <a:latin typeface="+mn-lt"/>
                        </a:rPr>
                        <a:t>what</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which</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比較の慣用的表現</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3">
                  <a:txBody>
                    <a:bodyPr/>
                    <a:lstStyle/>
                    <a:p>
                      <a:pPr algn="l" fontAlgn="t"/>
                      <a:r>
                        <a:rPr lang="en-US" sz="550" b="0" i="0" u="none" strike="noStrike" dirty="0">
                          <a:solidFill>
                            <a:srgbClr val="000000"/>
                          </a:solidFill>
                          <a:effectLst/>
                          <a:latin typeface="+mn-lt"/>
                        </a:rPr>
                        <a:t>Lesson28 </a:t>
                      </a:r>
                      <a:r>
                        <a:rPr lang="ja-JP" altLang="en-US" sz="550" b="0" i="0" u="none" strike="noStrike" dirty="0">
                          <a:solidFill>
                            <a:srgbClr val="000000"/>
                          </a:solidFill>
                          <a:effectLst/>
                          <a:latin typeface="+mn-lt"/>
                        </a:rPr>
                        <a:t>関係副詞</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「時」「理由」を表す分詞構文と接続詞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rowSpan="5" gridSpan="3">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noFill/>
                      <a:prstDash val="solid"/>
                      <a:round/>
                      <a:headEnd type="none" w="med" len="med"/>
                      <a:tailEnd type="none" w="med" len="med"/>
                    </a:lnB>
                    <a:noFill/>
                  </a:tcPr>
                </a:tc>
                <a:tc rowSpan="5" h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rowSpan="5" h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疑問詞</a:t>
                      </a:r>
                      <a:r>
                        <a:rPr lang="en-US" sz="550" b="0" i="0" u="none" strike="noStrike" dirty="0">
                          <a:solidFill>
                            <a:srgbClr val="000000"/>
                          </a:solidFill>
                          <a:effectLst/>
                          <a:latin typeface="+mn-lt"/>
                        </a:rPr>
                        <a:t>who</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whose</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en-US" altLang="ja-JP" sz="550" b="0" i="0" u="none" strike="noStrike" dirty="0">
                          <a:solidFill>
                            <a:srgbClr val="000000"/>
                          </a:solidFill>
                          <a:effectLst/>
                          <a:latin typeface="+mn-lt"/>
                        </a:rPr>
                        <a:t>than</a:t>
                      </a:r>
                      <a:r>
                        <a:rPr lang="ja-JP" altLang="en-US" sz="550" b="0" i="0" u="none" strike="noStrike" dirty="0">
                          <a:solidFill>
                            <a:srgbClr val="000000"/>
                          </a:solidFill>
                          <a:effectLst/>
                          <a:latin typeface="+mn-lt"/>
                        </a:rPr>
                        <a:t>なしスタイル</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rowSpan="4">
                  <a:txBody>
                    <a:bodyPr/>
                    <a:lstStyle/>
                    <a:p>
                      <a:pPr algn="l" fontAlgn="t"/>
                      <a:endParaRPr lang="ja-JP" altLang="en-US" sz="550" b="0" i="0" u="none" strike="noStrike" dirty="0">
                        <a:solidFill>
                          <a:srgbClr val="000000"/>
                        </a:solidFill>
                        <a:effectLst/>
                        <a:latin typeface="+mn-lt"/>
                      </a:endParaRPr>
                    </a:p>
                  </a:txBody>
                  <a:tcPr marL="9525" marR="9525" marT="9525" marB="0">
                    <a:lnL w="6350" cap="flat" cmpd="sng" algn="ctr">
                      <a:solidFill>
                        <a:schemeClr val="tx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tx2">
                        <a:lumMod val="20000"/>
                        <a:lumOff val="80000"/>
                      </a:schemeClr>
                    </a:solidFill>
                  </a:tcPr>
                </a:tc>
                <a:tc rowSpan="2">
                  <a:txBody>
                    <a:bodyPr/>
                    <a:lstStyle/>
                    <a:p>
                      <a:pPr algn="l" fontAlgn="t"/>
                      <a:r>
                        <a:rPr lang="en-US" sz="550" b="0" i="0" u="none" strike="noStrike" dirty="0">
                          <a:solidFill>
                            <a:srgbClr val="000000"/>
                          </a:solidFill>
                          <a:effectLst/>
                          <a:latin typeface="+mn-lt"/>
                        </a:rPr>
                        <a:t>Unit54</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関係副詞</a:t>
                      </a:r>
                      <a:r>
                        <a:rPr lang="en-US" sz="550" b="0" i="0" u="none" strike="noStrike" dirty="0">
                          <a:solidFill>
                            <a:srgbClr val="000000"/>
                          </a:solidFill>
                          <a:effectLst/>
                          <a:latin typeface="+mn-lt"/>
                        </a:rPr>
                        <a:t>where</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when</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「継続」「付帯状況」を表す分詞構文と接続詞</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rowSpan="3">
                  <a:txBody>
                    <a:bodyPr/>
                    <a:lstStyle/>
                    <a:p>
                      <a:pPr algn="l" fontAlgn="t"/>
                      <a:r>
                        <a:rPr lang="en-US" sz="550" b="0" i="0" u="none" strike="noStrike" dirty="0">
                          <a:solidFill>
                            <a:srgbClr val="000000"/>
                          </a:solidFill>
                          <a:effectLst/>
                          <a:latin typeface="+mn-lt"/>
                        </a:rPr>
                        <a:t>Unit29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疑問詞の機能あれこれ</a:t>
                      </a:r>
                      <a:r>
                        <a:rPr lang="en-US" altLang="ja-JP" sz="550" b="0" i="0" u="none" strike="noStrike" dirty="0">
                          <a:solidFill>
                            <a:srgbClr val="000000"/>
                          </a:solidFill>
                          <a:effectLst/>
                          <a:latin typeface="+mn-lt"/>
                        </a:rPr>
                        <a:t>(2) </a:t>
                      </a:r>
                      <a:r>
                        <a:rPr lang="ja-JP" altLang="en-US" sz="550" b="0" i="0" u="none" strike="noStrike" dirty="0">
                          <a:solidFill>
                            <a:srgbClr val="000000"/>
                          </a:solidFill>
                          <a:effectLst/>
                          <a:latin typeface="+mn-lt"/>
                        </a:rPr>
                        <a:t>副詞を尋ねる</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rowSpan="3" gridSpan="2">
                  <a:txBody>
                    <a:bodyPr/>
                    <a:lstStyle/>
                    <a:p>
                      <a:pPr algn="l" fontAlgn="ctr"/>
                      <a:endParaRPr lang="ja-JP" altLang="en-US" sz="550" b="0" i="0" u="none" strike="noStrike" dirty="0">
                        <a:solidFill>
                          <a:srgbClr val="000000"/>
                        </a:solidFill>
                        <a:effectLst/>
                        <a:latin typeface="+mn-lt"/>
                      </a:endParaRPr>
                    </a:p>
                  </a:txBody>
                  <a:tcPr marL="9525" marR="9525" marT="9525" marB="0" anchor="ctr">
                    <a:lnL w="6350" cap="flat" cmpd="sng" algn="ctr">
                      <a:solidFill>
                        <a:schemeClr val="tx1">
                          <a:lumMod val="50000"/>
                        </a:schemeClr>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noFill/>
                      <a:prstDash val="solid"/>
                      <a:round/>
                      <a:headEnd type="none" w="med" len="med"/>
                      <a:tailEnd type="none" w="med" len="med"/>
                    </a:lnB>
                    <a:noFill/>
                  </a:tcPr>
                </a:tc>
                <a:tc rowSpan="3" h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tc rowSpan="3">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no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no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関係副詞</a:t>
                      </a:r>
                      <a:r>
                        <a:rPr lang="en-US" sz="550" b="0" i="0" u="none" strike="noStrike" dirty="0">
                          <a:solidFill>
                            <a:srgbClr val="000000"/>
                          </a:solidFill>
                          <a:effectLst/>
                          <a:latin typeface="+mn-lt"/>
                        </a:rPr>
                        <a:t>why</a:t>
                      </a:r>
                      <a:r>
                        <a:rPr lang="ja-JP" altLang="en-US" sz="550" b="0" i="0" u="none" strike="noStrike" dirty="0">
                          <a:solidFill>
                            <a:srgbClr val="000000"/>
                          </a:solidFill>
                          <a:effectLst/>
                          <a:latin typeface="+mn-lt"/>
                        </a:rPr>
                        <a:t>と</a:t>
                      </a:r>
                      <a:r>
                        <a:rPr lang="en-US" sz="550" b="0" i="0" u="none" strike="noStrike" dirty="0">
                          <a:solidFill>
                            <a:srgbClr val="000000"/>
                          </a:solidFill>
                          <a:effectLst/>
                          <a:latin typeface="+mn-lt"/>
                        </a:rPr>
                        <a:t>how</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rowSpan="3">
                  <a:txBody>
                    <a:bodyPr/>
                    <a:lstStyle/>
                    <a:p>
                      <a:pPr algn="l" fontAlgn="t"/>
                      <a:r>
                        <a:rPr lang="en-US" sz="550" b="0" i="0" u="none" strike="noStrike">
                          <a:solidFill>
                            <a:srgbClr val="000000"/>
                          </a:solidFill>
                          <a:effectLst/>
                          <a:latin typeface="+mn-lt"/>
                        </a:rPr>
                        <a:t>Unit69</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強調</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疑問詞</a:t>
                      </a:r>
                      <a:r>
                        <a:rPr lang="en-US" sz="550" b="0" i="0" u="none" strike="noStrike" dirty="0" err="1">
                          <a:solidFill>
                            <a:srgbClr val="000000"/>
                          </a:solidFill>
                          <a:effectLst/>
                          <a:latin typeface="+mn-lt"/>
                        </a:rPr>
                        <a:t>where、when、why</a:t>
                      </a:r>
                      <a:endParaRPr lang="en-US" sz="550" b="0" i="0" u="none" strike="noStrike" dirty="0">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gridSpan="2" v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tc v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rowSpan="2">
                  <a:txBody>
                    <a:bodyPr/>
                    <a:lstStyle/>
                    <a:p>
                      <a:pPr algn="l" fontAlgn="t"/>
                      <a:r>
                        <a:rPr lang="en-US" sz="550" b="0" i="0" u="none" strike="noStrike" dirty="0">
                          <a:solidFill>
                            <a:srgbClr val="000000"/>
                          </a:solidFill>
                          <a:effectLst/>
                          <a:latin typeface="+mn-lt"/>
                        </a:rPr>
                        <a:t>Unit55</a:t>
                      </a: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a:txBody>
                    <a:bodyPr/>
                    <a:lstStyle/>
                    <a:p>
                      <a:pPr algn="l" fontAlgn="t"/>
                      <a:r>
                        <a:rPr lang="ja-JP" altLang="en-US" sz="550" b="0" i="0" u="none" strike="noStrike" dirty="0">
                          <a:solidFill>
                            <a:srgbClr val="000000"/>
                          </a:solidFill>
                          <a:effectLst/>
                          <a:latin typeface="+mn-lt"/>
                        </a:rPr>
                        <a:t>関係副詞</a:t>
                      </a:r>
                      <a:r>
                        <a:rPr lang="en-US" altLang="ja-JP" sz="550" b="0" i="0" u="none" strike="noStrike" dirty="0">
                          <a:solidFill>
                            <a:srgbClr val="000000"/>
                          </a:solidFill>
                          <a:effectLst/>
                          <a:latin typeface="+mn-lt"/>
                        </a:rPr>
                        <a:t>/</a:t>
                      </a:r>
                      <a:r>
                        <a:rPr lang="ja-JP" altLang="en-US" sz="550" b="0" i="0" u="none" strike="noStrike" dirty="0">
                          <a:solidFill>
                            <a:srgbClr val="000000"/>
                          </a:solidFill>
                          <a:effectLst/>
                          <a:latin typeface="+mn-lt"/>
                        </a:rPr>
                        <a:t>先行詞の省略</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倒置</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dirty="0"/>
                    </a:p>
                  </a:txBody>
                  <a:tcPr/>
                </a:tc>
                <a:tc>
                  <a:txBody>
                    <a:bodyPr/>
                    <a:lstStyle/>
                    <a:p>
                      <a:pPr algn="l" fontAlgn="t"/>
                      <a:r>
                        <a:rPr lang="ja-JP" altLang="en-US" sz="550" b="0" i="0" u="none" strike="noStrike" dirty="0">
                          <a:solidFill>
                            <a:srgbClr val="000000"/>
                          </a:solidFill>
                          <a:effectLst/>
                          <a:latin typeface="+mn-lt"/>
                        </a:rPr>
                        <a:t>疑問詞</a:t>
                      </a:r>
                      <a:r>
                        <a:rPr lang="en-US" sz="550" b="0" i="0" u="none" strike="noStrike" dirty="0">
                          <a:solidFill>
                            <a:srgbClr val="000000"/>
                          </a:solidFill>
                          <a:effectLst/>
                          <a:latin typeface="+mn-lt"/>
                        </a:rPr>
                        <a:t>how</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1"/>
                    </a:solidFill>
                  </a:tcPr>
                </a:tc>
                <a:tc gridSpan="2" v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tc hMerge="1" v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tc v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関係詞の制限用法・非制限用法</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550" b="0" i="0" u="none" strike="noStrike" dirty="0">
                          <a:solidFill>
                            <a:srgbClr val="000000"/>
                          </a:solidFill>
                          <a:effectLst/>
                          <a:latin typeface="+mn-lt"/>
                        </a:rPr>
                        <a:t>挿入</a:t>
                      </a:r>
                    </a:p>
                  </a:txBody>
                  <a:tcPr marL="9525" marR="9525" marT="9525" marB="0">
                    <a:lnL w="3175" cap="flat" cmpd="sng" algn="ctr">
                      <a:solidFill>
                        <a:schemeClr val="bg1">
                          <a:lumMod val="65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r>
              <a:tr h="108000">
                <a:tc gridSpan="3"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a:solidFill>
                          <a:srgbClr val="000000"/>
                        </a:solidFill>
                        <a:effectLst/>
                        <a:latin typeface="+mn-lt"/>
                      </a:endParaRPr>
                    </a:p>
                  </a:txBody>
                  <a:tcPr marL="9525" marR="9525" marT="9525"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vMerge="1">
                  <a:txBody>
                    <a:bodyPr/>
                    <a:lstStyle/>
                    <a:p>
                      <a:pPr algn="l" fontAlgn="t"/>
                      <a:endParaRPr lang="ja-JP" altLang="en-US" sz="550" b="0" i="0" u="none" strike="noStrike" dirty="0">
                        <a:solidFill>
                          <a:srgbClr val="000000"/>
                        </a:solidFill>
                        <a:effectLst/>
                        <a:latin typeface="+mn-lt"/>
                      </a:endParaRPr>
                    </a:p>
                  </a:txBody>
                  <a:tcPr marL="9525" marR="9525" marT="9525" marB="0">
                    <a:lnL w="3175"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gridSpan="9">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no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6350" cap="flat" cmpd="sng" algn="ctr">
                      <a:solidFill>
                        <a:schemeClr val="tx1">
                          <a:lumMod val="50000"/>
                        </a:schemeClr>
                      </a:solidFill>
                      <a:prstDash val="solid"/>
                      <a:round/>
                      <a:headEnd type="none" w="med" len="med"/>
                      <a:tailEnd type="none" w="med" len="med"/>
                    </a:lnT>
                    <a:lnB w="3175" cap="flat" cmpd="sng" algn="ctr">
                      <a:noFill/>
                      <a:prstDash val="solid"/>
                      <a:round/>
                      <a:headEnd type="none" w="med" len="med"/>
                      <a:tailEnd type="none" w="med" len="med"/>
                    </a:lnB>
                    <a:noFill/>
                  </a:tcPr>
                </a:tc>
                <a:tc h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algn="l" fontAlgn="ctr"/>
                      <a:endParaRPr lang="ja-JP" altLang="en-US" sz="550" b="0" i="0" u="none" strike="noStrike" dirty="0">
                        <a:solidFill>
                          <a:srgbClr val="000000"/>
                        </a:solidFill>
                        <a:effectLst/>
                        <a:latin typeface="+mn-lt"/>
                      </a:endParaRPr>
                    </a:p>
                  </a:txBody>
                  <a:tcPr marL="9525" marR="9525" marT="9525" marB="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gridSpan="3">
                  <a:txBody>
                    <a:bodyPr/>
                    <a:lstStyle/>
                    <a:p>
                      <a:pPr algn="l" fontAlgn="t"/>
                      <a:r>
                        <a:rPr lang="en-US" sz="550" b="0" i="0" u="none" strike="noStrike" dirty="0">
                          <a:solidFill>
                            <a:srgbClr val="000000"/>
                          </a:solidFill>
                          <a:effectLst/>
                          <a:latin typeface="+mn-lt"/>
                        </a:rPr>
                        <a:t>Review07</a:t>
                      </a:r>
                    </a:p>
                  </a:txBody>
                  <a:tcPr marL="9525" marR="9525" marT="9525" marB="0">
                    <a:lnL w="6350" cap="flat" cmpd="sng" algn="ctr">
                      <a:solidFill>
                        <a:schemeClr val="tx1">
                          <a:lumMod val="50000"/>
                        </a:schemeClr>
                      </a:solidFill>
                      <a:prstDash val="solid"/>
                      <a:round/>
                      <a:headEnd type="none" w="med" len="med"/>
                      <a:tailEnd type="none" w="med" len="med"/>
                    </a:lnL>
                    <a:lnR w="6350" cap="flat" cmpd="sng" algn="ctr">
                      <a:solidFill>
                        <a:schemeClr val="tx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6350" cap="flat" cmpd="sng" algn="ctr">
                      <a:solidFill>
                        <a:schemeClr val="tx1">
                          <a:lumMod val="50000"/>
                        </a:schemeClr>
                      </a:solidFill>
                      <a:prstDash val="solid"/>
                      <a:round/>
                      <a:headEnd type="none" w="med" len="med"/>
                      <a:tailEnd type="none" w="med" len="med"/>
                    </a:lnB>
                    <a:solidFill>
                      <a:schemeClr val="bg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4398144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事前学習：英語の素</a:t>
            </a:r>
            <a:endParaRPr lang="ja-JP" altLang="en-US" dirty="0"/>
          </a:p>
        </p:txBody>
      </p:sp>
      <p:sp>
        <p:nvSpPr>
          <p:cNvPr id="66" name="正方形/長方形 65"/>
          <p:cNvSpPr/>
          <p:nvPr/>
        </p:nvSpPr>
        <p:spPr>
          <a:xfrm>
            <a:off x="197213" y="836712"/>
            <a:ext cx="8707780" cy="553998"/>
          </a:xfrm>
          <a:prstGeom prst="rect">
            <a:avLst/>
          </a:prstGeom>
        </p:spPr>
        <p:txBody>
          <a:bodyPr wrap="square">
            <a:spAutoFit/>
          </a:bodyPr>
          <a:lstStyle/>
          <a:p>
            <a:pPr>
              <a:lnSpc>
                <a:spcPts val="1800"/>
              </a:lnSpc>
            </a:pPr>
            <a:r>
              <a:rPr lang="ja-JP" altLang="en-US" sz="1200" dirty="0" smtClean="0">
                <a:latin typeface="+mn-ea"/>
                <a:cs typeface="Meiryo UI" pitchFamily="50" charset="-128"/>
              </a:rPr>
              <a:t>「英語の素」では、文法を学習するうえでこれだけは知っておいてほしい、という文法用語、基礎知識を学びます。本コースの文法解説を理解するためにも必須の内容です。</a:t>
            </a:r>
            <a:r>
              <a:rPr lang="en-US" altLang="ja-JP" sz="1200" dirty="0" err="1" smtClean="0">
                <a:latin typeface="+mn-ea"/>
                <a:cs typeface="Meiryo UI" pitchFamily="50" charset="-128"/>
              </a:rPr>
              <a:t>Evine</a:t>
            </a:r>
            <a:r>
              <a:rPr lang="ja-JP" altLang="en-US" sz="1200" dirty="0" smtClean="0">
                <a:latin typeface="+mn-ea"/>
                <a:cs typeface="Meiryo UI" pitchFamily="50" charset="-128"/>
              </a:rPr>
              <a:t>先生による動画でのワンポイント解説もあります。</a:t>
            </a:r>
            <a:endParaRPr lang="en-US" altLang="ja-JP" sz="1200" dirty="0" smtClean="0">
              <a:latin typeface="+mn-ea"/>
              <a:cs typeface="Meiryo UI" pitchFamily="50" charset="-128"/>
            </a:endParaRPr>
          </a:p>
        </p:txBody>
      </p:sp>
      <p:sp>
        <p:nvSpPr>
          <p:cNvPr id="5" name="テキスト ボックス 4"/>
          <p:cNvSpPr txBox="1"/>
          <p:nvPr/>
        </p:nvSpPr>
        <p:spPr>
          <a:xfrm>
            <a:off x="202916" y="1452980"/>
            <a:ext cx="2664296" cy="288032"/>
          </a:xfrm>
          <a:prstGeom prst="rect">
            <a:avLst/>
          </a:prstGeom>
          <a:noFill/>
        </p:spPr>
        <p:txBody>
          <a:bodyPr wrap="none" rtlCol="0">
            <a:noAutofit/>
          </a:bodyPr>
          <a:lstStyle/>
          <a:p>
            <a:r>
              <a:rPr kumimoji="1" lang="ja-JP" altLang="en-US" sz="1600" dirty="0" smtClean="0"/>
              <a:t>＜学習の流れ＞</a:t>
            </a:r>
          </a:p>
        </p:txBody>
      </p:sp>
      <p:sp>
        <p:nvSpPr>
          <p:cNvPr id="27" name="正方形/長方形 26"/>
          <p:cNvSpPr/>
          <p:nvPr/>
        </p:nvSpPr>
        <p:spPr>
          <a:xfrm>
            <a:off x="5672904" y="5358320"/>
            <a:ext cx="2715032" cy="102300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「英語の素」の画面イメージ</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英文法の基礎知識の解説を読み、</a:t>
            </a:r>
            <a:r>
              <a:rPr lang="en-US" altLang="ja-JP" sz="900" dirty="0" err="1" smtClean="0">
                <a:solidFill>
                  <a:schemeClr val="tx1"/>
                </a:solidFill>
              </a:rPr>
              <a:t>Evine</a:t>
            </a:r>
            <a:r>
              <a:rPr lang="ja-JP" altLang="en-US" sz="900" dirty="0" smtClean="0">
                <a:solidFill>
                  <a:schemeClr val="tx1"/>
                </a:solidFill>
              </a:rPr>
              <a:t>先生によるワンポイント解説動画を視聴します。最後に、解説の内容を理解できたかどうかを確認するチェッククイズに正解するまで解答します。</a:t>
            </a:r>
            <a:endParaRPr lang="en-US" altLang="ja-JP" sz="900" dirty="0" smtClean="0">
              <a:solidFill>
                <a:schemeClr val="tx1"/>
              </a:solidFill>
            </a:endParaRPr>
          </a:p>
          <a:p>
            <a:pPr>
              <a:lnSpc>
                <a:spcPts val="1100"/>
              </a:lnSpc>
            </a:pPr>
            <a:endParaRPr kumimoji="1" lang="en-US" altLang="ja-JP" sz="900" dirty="0">
              <a:solidFill>
                <a:schemeClr val="tx1"/>
              </a:solidFill>
            </a:endParaRPr>
          </a:p>
          <a:p>
            <a:pPr>
              <a:lnSpc>
                <a:spcPts val="1100"/>
              </a:lnSpc>
            </a:pPr>
            <a:r>
              <a:rPr lang="en-US" altLang="ja-JP" sz="700" dirty="0" smtClean="0">
                <a:solidFill>
                  <a:schemeClr val="tx1"/>
                </a:solidFill>
              </a:rPr>
              <a:t>※</a:t>
            </a:r>
            <a:r>
              <a:rPr lang="ja-JP" altLang="en-US" sz="700" dirty="0" smtClean="0">
                <a:solidFill>
                  <a:schemeClr val="tx1"/>
                </a:solidFill>
              </a:rPr>
              <a:t>画像はイメージです。実際の画面とはデザインが異なります。</a:t>
            </a:r>
            <a:endParaRPr kumimoji="1" lang="ja-JP" altLang="en-US" sz="700" dirty="0">
              <a:solidFill>
                <a:schemeClr val="tx1"/>
              </a:solidFill>
            </a:endParaRPr>
          </a:p>
        </p:txBody>
      </p:sp>
      <p:sp>
        <p:nvSpPr>
          <p:cNvPr id="34" name="テキスト ボックス 33"/>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graphicFrame>
        <p:nvGraphicFramePr>
          <p:cNvPr id="4" name="表 3"/>
          <p:cNvGraphicFramePr>
            <a:graphicFrameLocks noGrp="1"/>
          </p:cNvGraphicFramePr>
          <p:nvPr>
            <p:extLst>
              <p:ext uri="{D42A27DB-BD31-4B8C-83A1-F6EECF244321}">
                <p14:modId xmlns:p14="http://schemas.microsoft.com/office/powerpoint/2010/main" val="2993798422"/>
              </p:ext>
            </p:extLst>
          </p:nvPr>
        </p:nvGraphicFramePr>
        <p:xfrm>
          <a:off x="328378" y="5013176"/>
          <a:ext cx="1939366" cy="754380"/>
        </p:xfrm>
        <a:graphic>
          <a:graphicData uri="http://schemas.openxmlformats.org/drawingml/2006/table">
            <a:tbl>
              <a:tblPr firstCol="1">
                <a:tableStyleId>{F5AB1C69-6EDB-4FF4-983F-18BD219EF322}</a:tableStyleId>
              </a:tblPr>
              <a:tblGrid>
                <a:gridCol w="787238"/>
                <a:gridCol w="1152128"/>
              </a:tblGrid>
              <a:tr h="249008">
                <a:tc>
                  <a:txBody>
                    <a:bodyPr/>
                    <a:lstStyle/>
                    <a:p>
                      <a:r>
                        <a:rPr kumimoji="1" lang="ja-JP" altLang="en-US" sz="1050" dirty="0" smtClean="0"/>
                        <a:t>ルール</a:t>
                      </a:r>
                      <a:r>
                        <a:rPr kumimoji="1" lang="en-US" altLang="ja-JP" sz="1050" dirty="0" smtClean="0"/>
                        <a:t>1</a:t>
                      </a:r>
                      <a:endParaRPr kumimoji="1" lang="ja-JP" altLang="en-US" sz="1050" dirty="0"/>
                    </a:p>
                  </a:txBody>
                  <a:tcPr/>
                </a:tc>
                <a:tc>
                  <a:txBody>
                    <a:bodyPr/>
                    <a:lstStyle/>
                    <a:p>
                      <a:r>
                        <a:rPr kumimoji="1" lang="ja-JP" altLang="en-US" sz="1050" dirty="0" smtClean="0"/>
                        <a:t>語（単語）とは</a:t>
                      </a:r>
                      <a:endParaRPr kumimoji="1" lang="ja-JP" altLang="en-US" sz="1050" dirty="0"/>
                    </a:p>
                  </a:txBody>
                  <a:tcPr/>
                </a:tc>
              </a:tr>
              <a:tr h="249008">
                <a:tc>
                  <a:txBody>
                    <a:bodyPr/>
                    <a:lstStyle/>
                    <a:p>
                      <a:r>
                        <a:rPr kumimoji="1" lang="ja-JP" altLang="en-US" sz="1050" dirty="0" smtClean="0"/>
                        <a:t>ルール</a:t>
                      </a:r>
                      <a:r>
                        <a:rPr kumimoji="1" lang="en-US" altLang="ja-JP" sz="1050" dirty="0" smtClean="0"/>
                        <a:t>2</a:t>
                      </a:r>
                      <a:endParaRPr kumimoji="1" lang="ja-JP" altLang="en-US" sz="1050" dirty="0"/>
                    </a:p>
                  </a:txBody>
                  <a:tcPr/>
                </a:tc>
                <a:tc>
                  <a:txBody>
                    <a:bodyPr/>
                    <a:lstStyle/>
                    <a:p>
                      <a:r>
                        <a:rPr kumimoji="1" lang="ja-JP" altLang="en-US" sz="1050" dirty="0" smtClean="0"/>
                        <a:t>品詞とは</a:t>
                      </a:r>
                      <a:endParaRPr kumimoji="1" lang="ja-JP" altLang="en-US" sz="1050" dirty="0"/>
                    </a:p>
                  </a:txBody>
                  <a:tcPr/>
                </a:tc>
              </a:tr>
              <a:tr h="249008">
                <a:tc>
                  <a:txBody>
                    <a:bodyPr/>
                    <a:lstStyle/>
                    <a:p>
                      <a:r>
                        <a:rPr kumimoji="1" lang="ja-JP" altLang="en-US" sz="1050" dirty="0" smtClean="0"/>
                        <a:t>ルール</a:t>
                      </a:r>
                      <a:r>
                        <a:rPr kumimoji="1" lang="en-US" altLang="ja-JP" sz="1050" dirty="0" smtClean="0"/>
                        <a:t>3</a:t>
                      </a:r>
                      <a:endParaRPr kumimoji="1" lang="ja-JP" altLang="en-US" sz="1050" dirty="0"/>
                    </a:p>
                  </a:txBody>
                  <a:tcPr/>
                </a:tc>
                <a:tc>
                  <a:txBody>
                    <a:bodyPr/>
                    <a:lstStyle/>
                    <a:p>
                      <a:r>
                        <a:rPr kumimoji="1" lang="ja-JP" altLang="en-US" sz="1050" dirty="0" smtClean="0"/>
                        <a:t>主語と動詞</a:t>
                      </a:r>
                      <a:endParaRPr kumimoji="1" lang="ja-JP" altLang="en-US" sz="1050" dirty="0"/>
                    </a:p>
                  </a:txBody>
                  <a:tcPr/>
                </a:tc>
              </a:tr>
            </a:tbl>
          </a:graphicData>
        </a:graphic>
      </p:graphicFrame>
      <p:pic>
        <p:nvPicPr>
          <p:cNvPr id="5123" name="Picture 3" descr="C:\Users\anaka\Desktop\hakas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5229200"/>
            <a:ext cx="773855" cy="1123438"/>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323528" y="1772816"/>
            <a:ext cx="2125474" cy="2088232"/>
            <a:chOff x="323528" y="1772816"/>
            <a:chExt cx="2125474" cy="2088232"/>
          </a:xfrm>
        </p:grpSpPr>
        <p:sp>
          <p:nvSpPr>
            <p:cNvPr id="36" name="正方形/長方形 35"/>
            <p:cNvSpPr/>
            <p:nvPr/>
          </p:nvSpPr>
          <p:spPr>
            <a:xfrm>
              <a:off x="323528" y="1772816"/>
              <a:ext cx="2125474" cy="208823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grpSp>
          <p:nvGrpSpPr>
            <p:cNvPr id="37" name="グループ化 36"/>
            <p:cNvGrpSpPr/>
            <p:nvPr/>
          </p:nvGrpSpPr>
          <p:grpSpPr>
            <a:xfrm>
              <a:off x="395536" y="1844824"/>
              <a:ext cx="1980000" cy="1980104"/>
              <a:chOff x="395536" y="1844824"/>
              <a:chExt cx="1980000" cy="1980104"/>
            </a:xfrm>
          </p:grpSpPr>
          <p:sp>
            <p:nvSpPr>
              <p:cNvPr id="44" name="角丸四角形 43"/>
              <p:cNvSpPr/>
              <p:nvPr/>
            </p:nvSpPr>
            <p:spPr>
              <a:xfrm>
                <a:off x="395536" y="1844824"/>
                <a:ext cx="1980000" cy="900000"/>
              </a:xfrm>
              <a:prstGeom prst="roundRect">
                <a:avLst>
                  <a:gd name="adj" fmla="val 12651"/>
                </a:avLst>
              </a:prstGeom>
              <a:ln/>
            </p:spPr>
            <p:style>
              <a:lnRef idx="1">
                <a:schemeClr val="accent3"/>
              </a:lnRef>
              <a:fillRef idx="2">
                <a:schemeClr val="accent3"/>
              </a:fillRef>
              <a:effectRef idx="1">
                <a:schemeClr val="accent3"/>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1</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英語の「ルール」を確認</a:t>
                </a:r>
                <a:endParaRPr kumimoji="1" lang="ja-JP" altLang="en-US" sz="1400" dirty="0">
                  <a:solidFill>
                    <a:schemeClr val="tx1"/>
                  </a:solidFill>
                </a:endParaRPr>
              </a:p>
            </p:txBody>
          </p:sp>
          <p:sp>
            <p:nvSpPr>
              <p:cNvPr id="45" name="正方形/長方形 44"/>
              <p:cNvSpPr/>
              <p:nvPr/>
            </p:nvSpPr>
            <p:spPr>
              <a:xfrm>
                <a:off x="395536" y="2780928"/>
                <a:ext cx="1980000" cy="1044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a:solidFill>
                      <a:schemeClr val="tx1"/>
                    </a:solidFill>
                  </a:rPr>
                  <a:t>文法</a:t>
                </a:r>
                <a:r>
                  <a:rPr lang="ja-JP" altLang="en-US" sz="800" dirty="0" smtClean="0">
                    <a:solidFill>
                      <a:schemeClr val="tx1"/>
                    </a:solidFill>
                  </a:rPr>
                  <a:t>を</a:t>
                </a:r>
                <a:r>
                  <a:rPr lang="ja-JP" altLang="en-US" sz="800" dirty="0">
                    <a:solidFill>
                      <a:schemeClr val="tx1"/>
                    </a:solidFill>
                  </a:rPr>
                  <a:t>学習</a:t>
                </a:r>
                <a:r>
                  <a:rPr lang="ja-JP" altLang="en-US" sz="800" dirty="0" smtClean="0">
                    <a:solidFill>
                      <a:schemeClr val="tx1"/>
                    </a:solidFill>
                  </a:rPr>
                  <a:t>する</a:t>
                </a:r>
                <a:r>
                  <a:rPr lang="ja-JP" altLang="en-US" sz="800" dirty="0">
                    <a:solidFill>
                      <a:schemeClr val="tx1"/>
                    </a:solidFill>
                  </a:rPr>
                  <a:t>うえ</a:t>
                </a:r>
                <a:r>
                  <a:rPr lang="ja-JP" altLang="en-US" sz="800" dirty="0" smtClean="0">
                    <a:solidFill>
                      <a:schemeClr val="tx1"/>
                    </a:solidFill>
                  </a:rPr>
                  <a:t>で必須の「ルール」について、解説を読み、チェッククイズに答えます。</a:t>
                </a:r>
                <a:r>
                  <a:rPr lang="en-US" altLang="ja-JP" sz="800" dirty="0" err="1" smtClean="0">
                    <a:solidFill>
                      <a:schemeClr val="tx1"/>
                    </a:solidFill>
                  </a:rPr>
                  <a:t>Evine</a:t>
                </a:r>
                <a:r>
                  <a:rPr lang="ja-JP" altLang="en-US" sz="800" dirty="0" smtClean="0">
                    <a:solidFill>
                      <a:schemeClr val="tx1"/>
                    </a:solidFill>
                  </a:rPr>
                  <a:t>先生のワンポイント解説動画付きです。</a:t>
                </a:r>
                <a:endParaRPr lang="en-US" altLang="ja-JP" sz="800" dirty="0" smtClean="0">
                  <a:solidFill>
                    <a:schemeClr val="tx1"/>
                  </a:solidFill>
                </a:endParaRPr>
              </a:p>
              <a:p>
                <a:pPr marL="63500" indent="-63500">
                  <a:lnSpc>
                    <a:spcPts val="800"/>
                  </a:lnSpc>
                </a:pPr>
                <a:r>
                  <a:rPr kumimoji="1" lang="ja-JP" altLang="en-US" sz="600" dirty="0" smtClean="0">
                    <a:solidFill>
                      <a:schemeClr val="tx1"/>
                    </a:solidFill>
                  </a:rPr>
                  <a:t>・チェッククイズは、正解するまで繰り返し解答する必要があります。</a:t>
                </a:r>
                <a:endParaRPr kumimoji="1" lang="ja-JP" altLang="en-US" sz="600" dirty="0">
                  <a:solidFill>
                    <a:schemeClr val="tx1"/>
                  </a:solidFill>
                </a:endParaRPr>
              </a:p>
            </p:txBody>
          </p:sp>
        </p:grpSp>
      </p:grpSp>
      <p:sp>
        <p:nvSpPr>
          <p:cNvPr id="46" name="テキスト ボックス 45"/>
          <p:cNvSpPr txBox="1"/>
          <p:nvPr/>
        </p:nvSpPr>
        <p:spPr>
          <a:xfrm>
            <a:off x="202916" y="4653136"/>
            <a:ext cx="2664296" cy="288032"/>
          </a:xfrm>
          <a:prstGeom prst="rect">
            <a:avLst/>
          </a:prstGeom>
          <a:noFill/>
        </p:spPr>
        <p:txBody>
          <a:bodyPr wrap="none" rtlCol="0">
            <a:noAutofit/>
          </a:bodyPr>
          <a:lstStyle/>
          <a:p>
            <a:r>
              <a:rPr kumimoji="1" lang="ja-JP" altLang="en-US" sz="1600" dirty="0" smtClean="0"/>
              <a:t>＜扱う内容＞</a:t>
            </a:r>
          </a:p>
        </p:txBody>
      </p:sp>
      <p:pic>
        <p:nvPicPr>
          <p:cNvPr id="6148" name="Picture 4" descr="C:\Users\anaka\Desktop\英語の素.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1726116"/>
            <a:ext cx="4392000" cy="3509513"/>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4021814" y="2117960"/>
            <a:ext cx="1728000" cy="28083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kumimoji="1" lang="ja-JP" altLang="en-US" sz="600" b="1" dirty="0" smtClean="0">
                <a:solidFill>
                  <a:schemeClr val="tx1"/>
                </a:solidFill>
                <a:latin typeface="+mn-ea"/>
              </a:rPr>
              <a:t>語（単語）とは</a:t>
            </a:r>
            <a:endParaRPr kumimoji="1" lang="en-US" altLang="ja-JP" sz="600" b="1" dirty="0" smtClean="0">
              <a:solidFill>
                <a:schemeClr val="tx1"/>
              </a:solidFill>
              <a:latin typeface="+mn-ea"/>
            </a:endParaRPr>
          </a:p>
          <a:p>
            <a:pPr algn="just">
              <a:lnSpc>
                <a:spcPct val="150000"/>
              </a:lnSpc>
            </a:pPr>
            <a:r>
              <a:rPr lang="ja-JP" altLang="en-US" sz="600" dirty="0">
                <a:solidFill>
                  <a:schemeClr val="tx1"/>
                </a:solidFill>
              </a:rPr>
              <a:t>基本的</a:t>
            </a:r>
            <a:r>
              <a:rPr lang="ja-JP" altLang="en-US" sz="600" dirty="0" smtClean="0">
                <a:solidFill>
                  <a:schemeClr val="tx1"/>
                </a:solidFill>
              </a:rPr>
              <a:t>にアルファベット</a:t>
            </a:r>
            <a:r>
              <a:rPr lang="en-US" altLang="ja-JP" sz="600" dirty="0" smtClean="0">
                <a:solidFill>
                  <a:schemeClr val="tx1"/>
                </a:solidFill>
              </a:rPr>
              <a:t>1</a:t>
            </a:r>
            <a:r>
              <a:rPr lang="ja-JP" altLang="en-US" sz="600" dirty="0" smtClean="0">
                <a:solidFill>
                  <a:schemeClr val="tx1"/>
                </a:solidFill>
              </a:rPr>
              <a:t>つ</a:t>
            </a:r>
            <a:r>
              <a:rPr lang="en-US" altLang="ja-JP" sz="600" dirty="0" smtClean="0">
                <a:solidFill>
                  <a:schemeClr val="tx1"/>
                </a:solidFill>
              </a:rPr>
              <a:t>1</a:t>
            </a:r>
            <a:r>
              <a:rPr lang="ja-JP" altLang="en-US" sz="600" dirty="0" err="1" smtClean="0">
                <a:solidFill>
                  <a:schemeClr val="tx1"/>
                </a:solidFill>
              </a:rPr>
              <a:t>つには</a:t>
            </a:r>
            <a:r>
              <a:rPr lang="ja-JP" altLang="en-US" sz="600" dirty="0" smtClean="0">
                <a:solidFill>
                  <a:schemeClr val="tx1"/>
                </a:solidFill>
              </a:rPr>
              <a:t>意味はなく（冠詞</a:t>
            </a:r>
            <a:r>
              <a:rPr lang="en-US" altLang="ja-JP" sz="600" dirty="0" smtClean="0">
                <a:solidFill>
                  <a:schemeClr val="tx1"/>
                </a:solidFill>
              </a:rPr>
              <a:t>a</a:t>
            </a:r>
            <a:r>
              <a:rPr lang="ja-JP" altLang="en-US" sz="600" dirty="0" smtClean="0">
                <a:solidFill>
                  <a:schemeClr val="tx1"/>
                </a:solidFill>
              </a:rPr>
              <a:t>は例外）、</a:t>
            </a:r>
            <a:r>
              <a:rPr lang="en-US" altLang="ja-JP" sz="600" dirty="0" smtClean="0">
                <a:solidFill>
                  <a:schemeClr val="tx1"/>
                </a:solidFill>
              </a:rPr>
              <a:t>2</a:t>
            </a:r>
            <a:r>
              <a:rPr lang="ja-JP" altLang="en-US" sz="600" dirty="0" smtClean="0">
                <a:solidFill>
                  <a:schemeClr val="tx1"/>
                </a:solidFill>
              </a:rPr>
              <a:t>つ以上のアルファベットが規則的に組み合わさり、ある一定の意味を持つようになります。そうしてできたものを語（単語）と呼びます。</a:t>
            </a:r>
            <a:endParaRPr lang="en-US" altLang="ja-JP" sz="600" dirty="0" smtClean="0">
              <a:solidFill>
                <a:schemeClr val="tx1"/>
              </a:solidFill>
            </a:endParaRPr>
          </a:p>
          <a:p>
            <a:pPr algn="just">
              <a:lnSpc>
                <a:spcPct val="150000"/>
              </a:lnSpc>
            </a:pPr>
            <a:endParaRPr kumimoji="1" lang="en-US" altLang="ja-JP" sz="600" dirty="0">
              <a:solidFill>
                <a:schemeClr val="tx1"/>
              </a:solidFill>
            </a:endParaRPr>
          </a:p>
          <a:p>
            <a:pPr algn="just">
              <a:lnSpc>
                <a:spcPct val="150000"/>
              </a:lnSpc>
            </a:pPr>
            <a:r>
              <a:rPr lang="ja-JP" altLang="en-US" sz="600" dirty="0" smtClean="0">
                <a:solidFill>
                  <a:schemeClr val="tx1"/>
                </a:solidFill>
              </a:rPr>
              <a:t>（例）</a:t>
            </a:r>
            <a:endParaRPr lang="en-US" altLang="ja-JP" sz="600" dirty="0" smtClean="0">
              <a:solidFill>
                <a:schemeClr val="tx1"/>
              </a:solidFill>
            </a:endParaRPr>
          </a:p>
          <a:p>
            <a:pPr algn="just">
              <a:lnSpc>
                <a:spcPct val="150000"/>
              </a:lnSpc>
            </a:pPr>
            <a:r>
              <a:rPr kumimoji="1" lang="ja-JP" altLang="en-US" sz="600" dirty="0" smtClean="0">
                <a:solidFill>
                  <a:schemeClr val="tx1"/>
                </a:solidFill>
              </a:rPr>
              <a:t>アルファベット</a:t>
            </a:r>
            <a:endParaRPr kumimoji="1" lang="en-US" altLang="ja-JP" sz="600" dirty="0" smtClean="0">
              <a:solidFill>
                <a:schemeClr val="tx1"/>
              </a:solidFill>
            </a:endParaRPr>
          </a:p>
          <a:p>
            <a:pPr algn="just">
              <a:lnSpc>
                <a:spcPct val="150000"/>
              </a:lnSpc>
            </a:pPr>
            <a:r>
              <a:rPr lang="en-US" altLang="ja-JP" sz="600" dirty="0" err="1" smtClean="0">
                <a:solidFill>
                  <a:schemeClr val="tx1"/>
                </a:solidFill>
              </a:rPr>
              <a:t>abcdefg</a:t>
            </a:r>
            <a:r>
              <a:rPr lang="en-US" altLang="ja-JP" sz="600" dirty="0" smtClean="0">
                <a:solidFill>
                  <a:schemeClr val="tx1"/>
                </a:solidFill>
              </a:rPr>
              <a:t> …… xyz</a:t>
            </a:r>
          </a:p>
          <a:p>
            <a:pPr algn="just">
              <a:lnSpc>
                <a:spcPct val="150000"/>
              </a:lnSpc>
            </a:pPr>
            <a:r>
              <a:rPr kumimoji="1" lang="ja-JP" altLang="en-US" sz="600" dirty="0" smtClean="0">
                <a:solidFill>
                  <a:schemeClr val="tx1"/>
                </a:solidFill>
              </a:rPr>
              <a:t>＊それぞれに意味はない</a:t>
            </a:r>
            <a:endParaRPr kumimoji="1" lang="en-US" altLang="ja-JP" sz="600" dirty="0" smtClean="0">
              <a:solidFill>
                <a:schemeClr val="tx1"/>
              </a:solidFill>
            </a:endParaRPr>
          </a:p>
          <a:p>
            <a:pPr algn="just">
              <a:lnSpc>
                <a:spcPct val="150000"/>
              </a:lnSpc>
            </a:pPr>
            <a:endParaRPr lang="en-US" altLang="ja-JP" sz="600" dirty="0">
              <a:solidFill>
                <a:schemeClr val="tx1"/>
              </a:solidFill>
            </a:endParaRPr>
          </a:p>
          <a:p>
            <a:pPr algn="just">
              <a:lnSpc>
                <a:spcPct val="150000"/>
              </a:lnSpc>
            </a:pPr>
            <a:r>
              <a:rPr lang="ja-JP" altLang="en-US" sz="600" dirty="0" smtClean="0">
                <a:solidFill>
                  <a:schemeClr val="tx1"/>
                </a:solidFill>
              </a:rPr>
              <a:t>語（単語）</a:t>
            </a:r>
            <a:endParaRPr lang="en-US" altLang="ja-JP" sz="600" dirty="0" smtClean="0">
              <a:solidFill>
                <a:schemeClr val="tx1"/>
              </a:solidFill>
            </a:endParaRPr>
          </a:p>
          <a:p>
            <a:pPr algn="just">
              <a:lnSpc>
                <a:spcPct val="150000"/>
              </a:lnSpc>
            </a:pPr>
            <a:r>
              <a:rPr lang="en-US" altLang="ja-JP" sz="600" dirty="0" smtClean="0">
                <a:solidFill>
                  <a:schemeClr val="tx1"/>
                </a:solidFill>
              </a:rPr>
              <a:t>dog</a:t>
            </a:r>
            <a:r>
              <a:rPr lang="ja-JP" altLang="en-US" sz="600" dirty="0" smtClean="0">
                <a:solidFill>
                  <a:schemeClr val="tx1"/>
                </a:solidFill>
              </a:rPr>
              <a:t>「犬」／</a:t>
            </a:r>
            <a:r>
              <a:rPr lang="en-US" altLang="ja-JP" sz="600" dirty="0" smtClean="0">
                <a:solidFill>
                  <a:schemeClr val="tx1"/>
                </a:solidFill>
              </a:rPr>
              <a:t>talk</a:t>
            </a:r>
            <a:r>
              <a:rPr lang="ja-JP" altLang="en-US" sz="600" dirty="0" smtClean="0">
                <a:solidFill>
                  <a:schemeClr val="tx1"/>
                </a:solidFill>
              </a:rPr>
              <a:t>「話す」／</a:t>
            </a:r>
            <a:r>
              <a:rPr lang="en-US" altLang="ja-JP" sz="600" dirty="0" smtClean="0">
                <a:solidFill>
                  <a:schemeClr val="tx1"/>
                </a:solidFill>
              </a:rPr>
              <a:t>on</a:t>
            </a:r>
            <a:r>
              <a:rPr lang="ja-JP" altLang="en-US" sz="600" dirty="0" smtClean="0">
                <a:solidFill>
                  <a:schemeClr val="tx1"/>
                </a:solidFill>
              </a:rPr>
              <a:t>「～の上」　など</a:t>
            </a:r>
            <a:endParaRPr lang="en-US" altLang="ja-JP" sz="600" dirty="0" smtClean="0">
              <a:solidFill>
                <a:schemeClr val="tx1"/>
              </a:solidFill>
            </a:endParaRPr>
          </a:p>
          <a:p>
            <a:pPr algn="just">
              <a:lnSpc>
                <a:spcPct val="150000"/>
              </a:lnSpc>
            </a:pPr>
            <a:r>
              <a:rPr lang="ja-JP" altLang="en-US" sz="600" dirty="0" smtClean="0">
                <a:solidFill>
                  <a:schemeClr val="tx1"/>
                </a:solidFill>
              </a:rPr>
              <a:t>＊それぞれに意味がある</a:t>
            </a:r>
            <a:endParaRPr lang="en-US" altLang="ja-JP" sz="600" dirty="0" smtClean="0">
              <a:solidFill>
                <a:schemeClr val="tx1"/>
              </a:solidFill>
            </a:endParaRPr>
          </a:p>
          <a:p>
            <a:pPr algn="just">
              <a:lnSpc>
                <a:spcPct val="150000"/>
              </a:lnSpc>
            </a:pPr>
            <a:endParaRPr lang="en-US" altLang="ja-JP" sz="600" dirty="0">
              <a:solidFill>
                <a:schemeClr val="tx1"/>
              </a:solidFill>
            </a:endParaRPr>
          </a:p>
          <a:p>
            <a:pPr algn="just">
              <a:lnSpc>
                <a:spcPct val="150000"/>
              </a:lnSpc>
            </a:pPr>
            <a:r>
              <a:rPr lang="en-US" altLang="ja-JP" sz="600" dirty="0" smtClean="0">
                <a:solidFill>
                  <a:schemeClr val="tx1"/>
                </a:solidFill>
              </a:rPr>
              <a:t>2</a:t>
            </a:r>
            <a:r>
              <a:rPr lang="ja-JP" altLang="en-US" sz="600" dirty="0" smtClean="0">
                <a:solidFill>
                  <a:schemeClr val="tx1"/>
                </a:solidFill>
              </a:rPr>
              <a:t>語以上になると語句と呼ばれます。</a:t>
            </a:r>
            <a:r>
              <a:rPr lang="en-US" altLang="ja-JP" sz="600" dirty="0" smtClean="0">
                <a:solidFill>
                  <a:schemeClr val="tx1"/>
                </a:solidFill>
              </a:rPr>
              <a:t>cat</a:t>
            </a:r>
            <a:r>
              <a:rPr lang="ja-JP" altLang="en-US" sz="600" dirty="0" smtClean="0">
                <a:solidFill>
                  <a:schemeClr val="tx1"/>
                </a:solidFill>
              </a:rPr>
              <a:t>（猫）は語、</a:t>
            </a:r>
            <a:r>
              <a:rPr lang="en-US" altLang="ja-JP" sz="600" dirty="0" smtClean="0">
                <a:solidFill>
                  <a:schemeClr val="tx1"/>
                </a:solidFill>
              </a:rPr>
              <a:t>a little cat</a:t>
            </a:r>
            <a:r>
              <a:rPr lang="ja-JP" altLang="en-US" sz="600" dirty="0" smtClean="0">
                <a:solidFill>
                  <a:schemeClr val="tx1"/>
                </a:solidFill>
              </a:rPr>
              <a:t>（小さな猫）は語句です。</a:t>
            </a:r>
            <a:endParaRPr lang="en-US" altLang="ja-JP" sz="600" dirty="0">
              <a:solidFill>
                <a:schemeClr val="tx1"/>
              </a:solidFill>
            </a:endParaRPr>
          </a:p>
        </p:txBody>
      </p:sp>
      <p:sp>
        <p:nvSpPr>
          <p:cNvPr id="48" name="正方形/長方形 47"/>
          <p:cNvSpPr/>
          <p:nvPr/>
        </p:nvSpPr>
        <p:spPr>
          <a:xfrm>
            <a:off x="5824274" y="3215332"/>
            <a:ext cx="1728000" cy="106286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kumimoji="1" lang="en-US" altLang="ja-JP" sz="600" b="1" dirty="0" smtClean="0">
                <a:solidFill>
                  <a:schemeClr val="tx1"/>
                </a:solidFill>
                <a:latin typeface="+mn-ea"/>
              </a:rPr>
              <a:t>CHECK!</a:t>
            </a:r>
          </a:p>
          <a:p>
            <a:pPr algn="just">
              <a:lnSpc>
                <a:spcPct val="150000"/>
              </a:lnSpc>
            </a:pPr>
            <a:r>
              <a:rPr lang="ja-JP" altLang="en-US" sz="600" dirty="0" smtClean="0">
                <a:solidFill>
                  <a:schemeClr val="tx1"/>
                </a:solidFill>
              </a:rPr>
              <a:t>次の中で「語（単語）」であるものはどれですか。（正解：</a:t>
            </a:r>
            <a:r>
              <a:rPr lang="en-US" altLang="ja-JP" sz="600" dirty="0" smtClean="0">
                <a:solidFill>
                  <a:schemeClr val="tx1"/>
                </a:solidFill>
              </a:rPr>
              <a:t>2</a:t>
            </a:r>
            <a:r>
              <a:rPr lang="ja-JP" altLang="en-US" sz="600" dirty="0" smtClean="0">
                <a:solidFill>
                  <a:schemeClr val="tx1"/>
                </a:solidFill>
              </a:rPr>
              <a:t>つ）</a:t>
            </a:r>
            <a:endParaRPr lang="en-US" altLang="ja-JP" sz="600" dirty="0" smtClean="0">
              <a:solidFill>
                <a:schemeClr val="tx1"/>
              </a:solidFill>
            </a:endParaRPr>
          </a:p>
          <a:p>
            <a:pPr algn="just">
              <a:lnSpc>
                <a:spcPct val="150000"/>
              </a:lnSpc>
            </a:pPr>
            <a:r>
              <a:rPr lang="ja-JP" altLang="en-US" sz="600" dirty="0" smtClean="0">
                <a:solidFill>
                  <a:schemeClr val="tx1"/>
                </a:solidFill>
              </a:rPr>
              <a:t>□ </a:t>
            </a:r>
            <a:r>
              <a:rPr lang="en-US" altLang="ja-JP" sz="600" dirty="0" smtClean="0">
                <a:solidFill>
                  <a:schemeClr val="tx1"/>
                </a:solidFill>
              </a:rPr>
              <a:t>a</a:t>
            </a:r>
          </a:p>
          <a:p>
            <a:pPr algn="just">
              <a:lnSpc>
                <a:spcPct val="150000"/>
              </a:lnSpc>
            </a:pPr>
            <a:r>
              <a:rPr lang="ja-JP" altLang="en-US" sz="600" dirty="0" smtClean="0">
                <a:solidFill>
                  <a:schemeClr val="tx1"/>
                </a:solidFill>
              </a:rPr>
              <a:t>□ </a:t>
            </a:r>
            <a:r>
              <a:rPr lang="en-US" altLang="ja-JP" sz="600" dirty="0" err="1" smtClean="0">
                <a:solidFill>
                  <a:schemeClr val="tx1"/>
                </a:solidFill>
              </a:rPr>
              <a:t>abc</a:t>
            </a:r>
            <a:endParaRPr lang="en-US" altLang="ja-JP" sz="600" dirty="0" smtClean="0">
              <a:solidFill>
                <a:schemeClr val="tx1"/>
              </a:solidFill>
            </a:endParaRPr>
          </a:p>
          <a:p>
            <a:pPr algn="just">
              <a:lnSpc>
                <a:spcPct val="150000"/>
              </a:lnSpc>
            </a:pPr>
            <a:r>
              <a:rPr lang="ja-JP" altLang="en-US" sz="600" dirty="0" smtClean="0">
                <a:solidFill>
                  <a:schemeClr val="tx1"/>
                </a:solidFill>
              </a:rPr>
              <a:t>□ </a:t>
            </a:r>
            <a:r>
              <a:rPr lang="en-US" altLang="ja-JP" sz="600" dirty="0" smtClean="0">
                <a:solidFill>
                  <a:schemeClr val="tx1"/>
                </a:solidFill>
              </a:rPr>
              <a:t>dog</a:t>
            </a:r>
          </a:p>
          <a:p>
            <a:pPr algn="just">
              <a:lnSpc>
                <a:spcPct val="150000"/>
              </a:lnSpc>
            </a:pPr>
            <a:r>
              <a:rPr lang="ja-JP" altLang="en-US" sz="600" dirty="0" smtClean="0">
                <a:solidFill>
                  <a:schemeClr val="tx1"/>
                </a:solidFill>
              </a:rPr>
              <a:t>□ </a:t>
            </a:r>
            <a:r>
              <a:rPr lang="en-US" altLang="ja-JP" sz="600" dirty="0" smtClean="0">
                <a:solidFill>
                  <a:schemeClr val="tx1"/>
                </a:solidFill>
              </a:rPr>
              <a:t>a little cat</a:t>
            </a:r>
            <a:endParaRPr lang="en-US" altLang="ja-JP" sz="600" dirty="0">
              <a:solidFill>
                <a:schemeClr val="tx1"/>
              </a:solidFill>
            </a:endParaRPr>
          </a:p>
        </p:txBody>
      </p:sp>
      <p:grpSp>
        <p:nvGrpSpPr>
          <p:cNvPr id="19" name="グループ化 18"/>
          <p:cNvGrpSpPr>
            <a:grpSpLocks noChangeAspect="1"/>
          </p:cNvGrpSpPr>
          <p:nvPr/>
        </p:nvGrpSpPr>
        <p:grpSpPr>
          <a:xfrm rot="10800000" flipH="1">
            <a:off x="2579630" y="2581255"/>
            <a:ext cx="1281644" cy="502027"/>
            <a:chOff x="616331" y="2304769"/>
            <a:chExt cx="1731915" cy="678398"/>
          </a:xfrm>
        </p:grpSpPr>
        <p:sp>
          <p:nvSpPr>
            <p:cNvPr id="20" name="二等辺三角形 19"/>
            <p:cNvSpPr/>
            <p:nvPr/>
          </p:nvSpPr>
          <p:spPr>
            <a:xfrm rot="5400000">
              <a:off x="409043" y="2512057"/>
              <a:ext cx="678398" cy="263821"/>
            </a:xfrm>
            <a:prstGeom prst="triangl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 name="二等辺三角形 20"/>
            <p:cNvSpPr/>
            <p:nvPr/>
          </p:nvSpPr>
          <p:spPr>
            <a:xfrm rot="5400000">
              <a:off x="776066" y="2512057"/>
              <a:ext cx="678398" cy="263821"/>
            </a:xfrm>
            <a:prstGeom prst="triangle">
              <a:avLst/>
            </a:prstGeom>
            <a:solidFill>
              <a:schemeClr val="accent3">
                <a:alpha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2" name="二等辺三角形 21"/>
            <p:cNvSpPr/>
            <p:nvPr/>
          </p:nvSpPr>
          <p:spPr>
            <a:xfrm rot="5400000">
              <a:off x="1143090" y="2512057"/>
              <a:ext cx="678398" cy="263821"/>
            </a:xfrm>
            <a:prstGeom prst="triangle">
              <a:avLst/>
            </a:prstGeom>
            <a:solidFill>
              <a:schemeClr val="accent3">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3" name="二等辺三角形 22"/>
            <p:cNvSpPr/>
            <p:nvPr/>
          </p:nvSpPr>
          <p:spPr>
            <a:xfrm rot="5400000">
              <a:off x="1510114" y="2512057"/>
              <a:ext cx="678398" cy="263821"/>
            </a:xfrm>
            <a:prstGeom prst="triangle">
              <a:avLst/>
            </a:prstGeom>
            <a:solidFill>
              <a:schemeClr val="accent3">
                <a:alpha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4" name="二等辺三角形 23"/>
            <p:cNvSpPr/>
            <p:nvPr/>
          </p:nvSpPr>
          <p:spPr>
            <a:xfrm rot="5400000">
              <a:off x="1877137" y="2512057"/>
              <a:ext cx="678398" cy="263821"/>
            </a:xfrm>
            <a:prstGeom prst="triangle">
              <a:avLst/>
            </a:prstGeom>
            <a:solidFill>
              <a:schemeClr val="accent3">
                <a:alpha val="2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14912" y="2281463"/>
            <a:ext cx="1548000" cy="8868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793264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レッスン：</a:t>
            </a:r>
            <a:r>
              <a:rPr lang="en-US" altLang="ja-JP" dirty="0" smtClean="0"/>
              <a:t>Input Stage</a:t>
            </a:r>
            <a:endParaRPr lang="ja-JP" altLang="en-US" dirty="0"/>
          </a:p>
        </p:txBody>
      </p:sp>
      <p:sp>
        <p:nvSpPr>
          <p:cNvPr id="66" name="正方形/長方形 65"/>
          <p:cNvSpPr/>
          <p:nvPr/>
        </p:nvSpPr>
        <p:spPr>
          <a:xfrm>
            <a:off x="197213" y="836712"/>
            <a:ext cx="8707780" cy="553998"/>
          </a:xfrm>
          <a:prstGeom prst="rect">
            <a:avLst/>
          </a:prstGeom>
        </p:spPr>
        <p:txBody>
          <a:bodyPr wrap="square">
            <a:spAutoFit/>
          </a:bodyPr>
          <a:lstStyle/>
          <a:p>
            <a:pPr>
              <a:lnSpc>
                <a:spcPts val="1800"/>
              </a:lnSpc>
            </a:pPr>
            <a:r>
              <a:rPr lang="en-US" altLang="ja-JP" sz="1200" dirty="0">
                <a:latin typeface="+mn-ea"/>
                <a:cs typeface="Meiryo UI" pitchFamily="50" charset="-128"/>
              </a:rPr>
              <a:t>Input </a:t>
            </a:r>
            <a:r>
              <a:rPr lang="en-US" altLang="ja-JP" sz="1200" dirty="0" smtClean="0">
                <a:latin typeface="+mn-ea"/>
                <a:cs typeface="Meiryo UI" pitchFamily="50" charset="-128"/>
              </a:rPr>
              <a:t>Stage</a:t>
            </a:r>
            <a:r>
              <a:rPr lang="ja-JP" altLang="en-US" sz="1200" dirty="0" smtClean="0">
                <a:latin typeface="+mn-ea"/>
                <a:cs typeface="Meiryo UI" pitchFamily="50" charset="-128"/>
              </a:rPr>
              <a:t>では、英文法の「ルール」について学びます。解説を読み、チェッククイズに解答し、知識を定着させるために実際にその文法事項が用いられた英文を書いてみます。</a:t>
            </a:r>
            <a:endParaRPr lang="en-US" altLang="ja-JP" sz="1200" dirty="0" smtClean="0">
              <a:latin typeface="+mn-ea"/>
              <a:cs typeface="Meiryo UI" pitchFamily="50" charset="-128"/>
            </a:endParaRPr>
          </a:p>
        </p:txBody>
      </p:sp>
      <p:sp>
        <p:nvSpPr>
          <p:cNvPr id="34" name="テキスト ボックス 33"/>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sp>
        <p:nvSpPr>
          <p:cNvPr id="19" name="テキスト ボックス 18"/>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sp>
        <p:nvSpPr>
          <p:cNvPr id="20" name="テキスト ボックス 19"/>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grpSp>
        <p:nvGrpSpPr>
          <p:cNvPr id="21" name="グループ化 20"/>
          <p:cNvGrpSpPr/>
          <p:nvPr/>
        </p:nvGrpSpPr>
        <p:grpSpPr>
          <a:xfrm>
            <a:off x="323528" y="1772816"/>
            <a:ext cx="2125474" cy="2088232"/>
            <a:chOff x="323528" y="1772816"/>
            <a:chExt cx="2125474" cy="2088232"/>
          </a:xfrm>
        </p:grpSpPr>
        <p:sp>
          <p:nvSpPr>
            <p:cNvPr id="22" name="正方形/長方形 21"/>
            <p:cNvSpPr/>
            <p:nvPr/>
          </p:nvSpPr>
          <p:spPr>
            <a:xfrm>
              <a:off x="323528" y="1772816"/>
              <a:ext cx="2125474" cy="2088232"/>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395536" y="1844824"/>
              <a:ext cx="1980000" cy="1980104"/>
              <a:chOff x="395536" y="1844824"/>
              <a:chExt cx="1980000" cy="1980104"/>
            </a:xfrm>
          </p:grpSpPr>
          <p:sp>
            <p:nvSpPr>
              <p:cNvPr id="24" name="角丸四角形 23"/>
              <p:cNvSpPr/>
              <p:nvPr/>
            </p:nvSpPr>
            <p:spPr>
              <a:xfrm>
                <a:off x="395536" y="1844824"/>
                <a:ext cx="1980000" cy="900000"/>
              </a:xfrm>
              <a:prstGeom prst="roundRect">
                <a:avLst>
                  <a:gd name="adj" fmla="val 12651"/>
                </a:avLst>
              </a:prstGeom>
              <a:ln/>
            </p:spPr>
            <p:style>
              <a:lnRef idx="1">
                <a:schemeClr val="accent4"/>
              </a:lnRef>
              <a:fillRef idx="2">
                <a:schemeClr val="accent4"/>
              </a:fillRef>
              <a:effectRef idx="1">
                <a:schemeClr val="accent4"/>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1</a:t>
                </a:r>
                <a:endParaRPr lang="en-US" altLang="ja-JP" sz="1400" dirty="0">
                  <a:solidFill>
                    <a:schemeClr val="tx1"/>
                  </a:solidFill>
                  <a:latin typeface="Arial Black" panose="020B0A04020102020204" pitchFamily="34" charset="0"/>
                </a:endParaRPr>
              </a:p>
              <a:p>
                <a:pPr algn="ctr">
                  <a:lnSpc>
                    <a:spcPts val="2100"/>
                  </a:lnSpc>
                </a:pPr>
                <a:r>
                  <a:rPr lang="ja-JP" altLang="en-US" sz="1400" dirty="0">
                    <a:solidFill>
                      <a:schemeClr val="tx1"/>
                    </a:solidFill>
                  </a:rPr>
                  <a:t>英語の「ルール」を確認</a:t>
                </a:r>
              </a:p>
            </p:txBody>
          </p:sp>
          <p:sp>
            <p:nvSpPr>
              <p:cNvPr id="25" name="正方形/長方形 24"/>
              <p:cNvSpPr/>
              <p:nvPr/>
            </p:nvSpPr>
            <p:spPr>
              <a:xfrm>
                <a:off x="395536" y="2780928"/>
                <a:ext cx="1980000" cy="1044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a:solidFill>
                      <a:schemeClr val="tx1"/>
                    </a:solidFill>
                  </a:rPr>
                  <a:t>英</a:t>
                </a:r>
                <a:r>
                  <a:rPr lang="ja-JP" altLang="en-US" sz="800" dirty="0" smtClean="0">
                    <a:solidFill>
                      <a:schemeClr val="tx1"/>
                    </a:solidFill>
                  </a:rPr>
                  <a:t>文法の「</a:t>
                </a:r>
                <a:r>
                  <a:rPr lang="ja-JP" altLang="en-US" sz="800" dirty="0">
                    <a:solidFill>
                      <a:schemeClr val="tx1"/>
                    </a:solidFill>
                  </a:rPr>
                  <a:t>ルール</a:t>
                </a:r>
                <a:r>
                  <a:rPr lang="ja-JP" altLang="en-US" sz="800" dirty="0" smtClean="0">
                    <a:solidFill>
                      <a:schemeClr val="tx1"/>
                    </a:solidFill>
                  </a:rPr>
                  <a:t>」を知識として身に付けるための学習です。</a:t>
                </a:r>
                <a:r>
                  <a:rPr lang="en-US" altLang="ja-JP" sz="800" dirty="0" smtClean="0">
                    <a:solidFill>
                      <a:schemeClr val="tx1"/>
                    </a:solidFill>
                  </a:rPr>
                  <a:t>1</a:t>
                </a:r>
                <a:r>
                  <a:rPr lang="ja-JP" altLang="en-US" sz="800" dirty="0" smtClean="0">
                    <a:solidFill>
                      <a:schemeClr val="tx1"/>
                    </a:solidFill>
                  </a:rPr>
                  <a:t>画面</a:t>
                </a:r>
                <a:r>
                  <a:rPr lang="en-US" altLang="ja-JP" sz="800" dirty="0" smtClean="0">
                    <a:solidFill>
                      <a:schemeClr val="tx1"/>
                    </a:solidFill>
                  </a:rPr>
                  <a:t>1</a:t>
                </a:r>
                <a:r>
                  <a:rPr lang="ja-JP" altLang="en-US" sz="800" dirty="0" smtClean="0">
                    <a:solidFill>
                      <a:schemeClr val="tx1"/>
                    </a:solidFill>
                  </a:rPr>
                  <a:t>ルールという小さい単位で無理なく学習を進められます。</a:t>
                </a:r>
                <a:r>
                  <a:rPr lang="en-US" altLang="ja-JP" sz="800" dirty="0" smtClean="0">
                    <a:solidFill>
                      <a:schemeClr val="tx1"/>
                    </a:solidFill>
                  </a:rPr>
                  <a:t>1</a:t>
                </a:r>
                <a:r>
                  <a:rPr lang="ja-JP" altLang="en-US" sz="800" dirty="0" smtClean="0">
                    <a:solidFill>
                      <a:schemeClr val="tx1"/>
                    </a:solidFill>
                  </a:rPr>
                  <a:t>ユニットにつき</a:t>
                </a:r>
                <a:r>
                  <a:rPr lang="en-US" altLang="ja-JP" sz="800" dirty="0" smtClean="0">
                    <a:solidFill>
                      <a:schemeClr val="tx1"/>
                    </a:solidFill>
                  </a:rPr>
                  <a:t>2</a:t>
                </a:r>
                <a:r>
                  <a:rPr lang="ja-JP" altLang="en-US" sz="800" dirty="0" smtClean="0">
                    <a:solidFill>
                      <a:schemeClr val="tx1"/>
                    </a:solidFill>
                  </a:rPr>
                  <a:t>～</a:t>
                </a:r>
                <a:r>
                  <a:rPr lang="en-US" altLang="ja-JP" sz="800" dirty="0" smtClean="0">
                    <a:solidFill>
                      <a:schemeClr val="tx1"/>
                    </a:solidFill>
                  </a:rPr>
                  <a:t>3</a:t>
                </a:r>
                <a:r>
                  <a:rPr lang="ja-JP" altLang="en-US" sz="800" dirty="0" smtClean="0">
                    <a:solidFill>
                      <a:schemeClr val="tx1"/>
                    </a:solidFill>
                  </a:rPr>
                  <a:t>個のルールを学びます。</a:t>
                </a:r>
                <a:endParaRPr lang="en-US" altLang="ja-JP" sz="800" dirty="0">
                  <a:solidFill>
                    <a:schemeClr val="tx1"/>
                  </a:solidFill>
                </a:endParaRPr>
              </a:p>
              <a:p>
                <a:pPr marL="63500" indent="-63500">
                  <a:lnSpc>
                    <a:spcPts val="800"/>
                  </a:lnSpc>
                </a:pPr>
                <a:r>
                  <a:rPr lang="ja-JP" altLang="en-US" sz="600" dirty="0">
                    <a:solidFill>
                      <a:schemeClr val="tx1"/>
                    </a:solidFill>
                  </a:rPr>
                  <a:t>・チェッククイズは、正解するまで繰り返し解答する必要があります。</a:t>
                </a:r>
              </a:p>
            </p:txBody>
          </p:sp>
        </p:grpSp>
      </p:grpSp>
      <p:grpSp>
        <p:nvGrpSpPr>
          <p:cNvPr id="26" name="グループ化 25"/>
          <p:cNvGrpSpPr/>
          <p:nvPr/>
        </p:nvGrpSpPr>
        <p:grpSpPr>
          <a:xfrm>
            <a:off x="3278273" y="1772816"/>
            <a:ext cx="2125474" cy="2088000"/>
            <a:chOff x="3365247" y="1772816"/>
            <a:chExt cx="2125474" cy="2088000"/>
          </a:xfrm>
        </p:grpSpPr>
        <p:sp>
          <p:nvSpPr>
            <p:cNvPr id="28" name="正方形/長方形 27"/>
            <p:cNvSpPr/>
            <p:nvPr/>
          </p:nvSpPr>
          <p:spPr>
            <a:xfrm>
              <a:off x="3365247" y="1772816"/>
              <a:ext cx="2125474" cy="2088000"/>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3437984" y="1844824"/>
              <a:ext cx="1980000" cy="1980104"/>
              <a:chOff x="3275734" y="1844824"/>
              <a:chExt cx="1980000" cy="1980104"/>
            </a:xfrm>
          </p:grpSpPr>
          <p:sp>
            <p:nvSpPr>
              <p:cNvPr id="30" name="角丸四角形 29"/>
              <p:cNvSpPr/>
              <p:nvPr/>
            </p:nvSpPr>
            <p:spPr>
              <a:xfrm>
                <a:off x="3275734" y="1844824"/>
                <a:ext cx="1980000" cy="900000"/>
              </a:xfrm>
              <a:prstGeom prst="roundRect">
                <a:avLst>
                  <a:gd name="adj" fmla="val 12651"/>
                </a:avLst>
              </a:prstGeom>
              <a:ln/>
            </p:spPr>
            <p:style>
              <a:lnRef idx="1">
                <a:schemeClr val="accent4"/>
              </a:lnRef>
              <a:fillRef idx="2">
                <a:schemeClr val="accent4"/>
              </a:fillRef>
              <a:effectRef idx="1">
                <a:schemeClr val="accent4"/>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2</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書き写しドリル</a:t>
                </a:r>
                <a:endParaRPr kumimoji="1" lang="ja-JP" altLang="en-US" sz="1400" dirty="0">
                  <a:solidFill>
                    <a:schemeClr val="tx1"/>
                  </a:solidFill>
                </a:endParaRPr>
              </a:p>
            </p:txBody>
          </p:sp>
          <p:sp>
            <p:nvSpPr>
              <p:cNvPr id="31" name="正方形/長方形 30"/>
              <p:cNvSpPr/>
              <p:nvPr/>
            </p:nvSpPr>
            <p:spPr>
              <a:xfrm>
                <a:off x="3275734" y="2780928"/>
                <a:ext cx="1980000" cy="1044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en-US" altLang="ja-JP" sz="800" dirty="0" smtClean="0">
                    <a:solidFill>
                      <a:schemeClr val="tx1"/>
                    </a:solidFill>
                  </a:rPr>
                  <a:t>Step 1</a:t>
                </a:r>
                <a:r>
                  <a:rPr lang="ja-JP" altLang="en-US" sz="800" dirty="0" smtClean="0">
                    <a:solidFill>
                      <a:schemeClr val="tx1"/>
                    </a:solidFill>
                  </a:rPr>
                  <a:t>で学んだ英文法の「ルール」を定着させ</a:t>
                </a:r>
                <a:r>
                  <a:rPr lang="ja-JP" altLang="en-US" sz="800" dirty="0">
                    <a:solidFill>
                      <a:schemeClr val="tx1"/>
                    </a:solidFill>
                  </a:rPr>
                  <a:t>るため</a:t>
                </a:r>
                <a:r>
                  <a:rPr lang="ja-JP" altLang="en-US" sz="800" dirty="0" smtClean="0">
                    <a:solidFill>
                      <a:schemeClr val="tx1"/>
                    </a:solidFill>
                  </a:rPr>
                  <a:t>、実際に英文を書いてみます。</a:t>
                </a:r>
                <a:endParaRPr lang="en-US" altLang="ja-JP" sz="800" dirty="0" smtClean="0">
                  <a:solidFill>
                    <a:schemeClr val="tx1"/>
                  </a:solidFill>
                </a:endParaRPr>
              </a:p>
              <a:p>
                <a:pPr marL="79375" indent="-79375">
                  <a:lnSpc>
                    <a:spcPts val="800"/>
                  </a:lnSpc>
                </a:pPr>
                <a:r>
                  <a:rPr kumimoji="1" lang="ja-JP" altLang="en-US" sz="600" dirty="0" smtClean="0">
                    <a:solidFill>
                      <a:schemeClr val="tx1"/>
                    </a:solidFill>
                  </a:rPr>
                  <a:t>・</a:t>
                </a:r>
                <a:r>
                  <a:rPr lang="ja-JP" altLang="en-US" sz="600" dirty="0">
                    <a:solidFill>
                      <a:schemeClr val="tx1"/>
                    </a:solidFill>
                  </a:rPr>
                  <a:t>何も入力しない</a:t>
                </a:r>
                <a:r>
                  <a:rPr lang="ja-JP" altLang="en-US" sz="600" dirty="0" smtClean="0">
                    <a:solidFill>
                      <a:schemeClr val="tx1"/>
                    </a:solidFill>
                  </a:rPr>
                  <a:t>と答え合わせができず、次の問題に進むことができません</a:t>
                </a:r>
                <a:r>
                  <a:rPr kumimoji="1" lang="ja-JP" altLang="en-US" sz="600" dirty="0" smtClean="0">
                    <a:solidFill>
                      <a:schemeClr val="tx1"/>
                    </a:solidFill>
                  </a:rPr>
                  <a:t>。</a:t>
                </a:r>
                <a:endParaRPr kumimoji="1" lang="en-US" altLang="ja-JP" sz="600" dirty="0" smtClean="0">
                  <a:solidFill>
                    <a:schemeClr val="tx1"/>
                  </a:solidFill>
                </a:endParaRPr>
              </a:p>
              <a:p>
                <a:pPr marL="79375" indent="-79375">
                  <a:lnSpc>
                    <a:spcPts val="800"/>
                  </a:lnSpc>
                </a:pPr>
                <a:r>
                  <a:rPr lang="ja-JP" altLang="en-US" sz="600" dirty="0" smtClean="0">
                    <a:solidFill>
                      <a:schemeClr val="tx1"/>
                    </a:solidFill>
                  </a:rPr>
                  <a:t>・</a:t>
                </a:r>
                <a:r>
                  <a:rPr lang="en-US" altLang="ja-JP" sz="600" dirty="0" smtClean="0">
                    <a:solidFill>
                      <a:schemeClr val="tx1"/>
                    </a:solidFill>
                  </a:rPr>
                  <a:t>[Hint]</a:t>
                </a:r>
                <a:r>
                  <a:rPr lang="ja-JP" altLang="en-US" sz="600" dirty="0" smtClean="0">
                    <a:solidFill>
                      <a:schemeClr val="tx1"/>
                    </a:solidFill>
                  </a:rPr>
                  <a:t>ボタンをクリックすると、日本語訳と語注を確認できます。</a:t>
                </a:r>
                <a:endParaRPr kumimoji="1" lang="en-US" altLang="ja-JP" sz="600" dirty="0" smtClean="0">
                  <a:solidFill>
                    <a:schemeClr val="tx1"/>
                  </a:solidFill>
                </a:endParaRPr>
              </a:p>
            </p:txBody>
          </p:sp>
        </p:grpSp>
      </p:grpSp>
      <p:sp>
        <p:nvSpPr>
          <p:cNvPr id="32" name="右矢印 31"/>
          <p:cNvSpPr/>
          <p:nvPr/>
        </p:nvSpPr>
        <p:spPr>
          <a:xfrm>
            <a:off x="2550215" y="2636894"/>
            <a:ext cx="626845" cy="578045"/>
          </a:xfrm>
          <a:prstGeom prst="rightArrow">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nvGrpSpPr>
          <p:cNvPr id="6" name="グループ化 5"/>
          <p:cNvGrpSpPr/>
          <p:nvPr/>
        </p:nvGrpSpPr>
        <p:grpSpPr>
          <a:xfrm>
            <a:off x="323528" y="4149081"/>
            <a:ext cx="2853532" cy="2280170"/>
            <a:chOff x="3995936" y="1726116"/>
            <a:chExt cx="4392000" cy="3509513"/>
          </a:xfrm>
        </p:grpSpPr>
        <p:pic>
          <p:nvPicPr>
            <p:cNvPr id="33" name="Picture 4" descr="C:\Users\anaka\Desktop\英語の素.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1726116"/>
              <a:ext cx="4392000" cy="3509513"/>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38" name="正方形/長方形 37"/>
            <p:cNvSpPr/>
            <p:nvPr/>
          </p:nvSpPr>
          <p:spPr>
            <a:xfrm>
              <a:off x="4021814" y="2117960"/>
              <a:ext cx="1728000" cy="280831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kumimoji="1" lang="ja-JP" altLang="en-US" sz="400" b="1" dirty="0" smtClean="0">
                  <a:solidFill>
                    <a:schemeClr val="tx1"/>
                  </a:solidFill>
                  <a:latin typeface="+mn-ea"/>
                </a:rPr>
                <a:t>英語の語順</a:t>
              </a:r>
              <a:endParaRPr kumimoji="1" lang="en-US" altLang="ja-JP" sz="400" b="1" dirty="0" smtClean="0">
                <a:solidFill>
                  <a:schemeClr val="tx1"/>
                </a:solidFill>
                <a:latin typeface="+mn-ea"/>
              </a:endParaRPr>
            </a:p>
            <a:p>
              <a:pPr algn="just">
                <a:lnSpc>
                  <a:spcPct val="150000"/>
                </a:lnSpc>
              </a:pPr>
              <a:r>
                <a:rPr kumimoji="1" lang="ja-JP" altLang="en-US" sz="400" dirty="0" smtClean="0">
                  <a:solidFill>
                    <a:schemeClr val="tx1"/>
                  </a:solidFill>
                </a:rPr>
                <a:t>英単語は、正確な順に並べられて初めて情報として意味のあるものになります。</a:t>
              </a:r>
              <a:endParaRPr kumimoji="1" lang="en-US" altLang="ja-JP" sz="400" dirty="0" smtClean="0">
                <a:solidFill>
                  <a:schemeClr val="tx1"/>
                </a:solidFill>
              </a:endParaRPr>
            </a:p>
            <a:p>
              <a:pPr algn="just">
                <a:lnSpc>
                  <a:spcPct val="150000"/>
                </a:lnSpc>
              </a:pPr>
              <a:endParaRPr lang="en-US" altLang="ja-JP" sz="400" dirty="0" smtClean="0">
                <a:solidFill>
                  <a:schemeClr val="tx1"/>
                </a:solidFill>
              </a:endParaRPr>
            </a:p>
            <a:p>
              <a:pPr algn="just">
                <a:lnSpc>
                  <a:spcPct val="150000"/>
                </a:lnSpc>
              </a:pPr>
              <a:endParaRPr lang="en-US" altLang="ja-JP" sz="400" dirty="0">
                <a:solidFill>
                  <a:schemeClr val="tx1"/>
                </a:solidFill>
              </a:endParaRPr>
            </a:p>
            <a:p>
              <a:pPr algn="just">
                <a:lnSpc>
                  <a:spcPct val="150000"/>
                </a:lnSpc>
              </a:pPr>
              <a:endParaRPr lang="en-US" altLang="ja-JP" sz="400" dirty="0">
                <a:solidFill>
                  <a:schemeClr val="tx1"/>
                </a:solidFill>
              </a:endParaRPr>
            </a:p>
            <a:p>
              <a:pPr algn="just">
                <a:lnSpc>
                  <a:spcPct val="150000"/>
                </a:lnSpc>
              </a:pPr>
              <a:endParaRPr kumimoji="1" lang="en-US" altLang="ja-JP" sz="400" dirty="0" smtClean="0">
                <a:solidFill>
                  <a:schemeClr val="tx1"/>
                </a:solidFill>
              </a:endParaRPr>
            </a:p>
            <a:p>
              <a:pPr algn="just">
                <a:lnSpc>
                  <a:spcPct val="150000"/>
                </a:lnSpc>
              </a:pPr>
              <a:endParaRPr lang="en-US" altLang="ja-JP" sz="400" dirty="0">
                <a:solidFill>
                  <a:schemeClr val="tx1"/>
                </a:solidFill>
              </a:endParaRPr>
            </a:p>
            <a:p>
              <a:pPr algn="just">
                <a:lnSpc>
                  <a:spcPct val="150000"/>
                </a:lnSpc>
              </a:pPr>
              <a:endParaRPr kumimoji="1" lang="en-US" altLang="ja-JP" sz="400" dirty="0" smtClean="0">
                <a:solidFill>
                  <a:schemeClr val="tx1"/>
                </a:solidFill>
              </a:endParaRPr>
            </a:p>
            <a:p>
              <a:pPr algn="just">
                <a:lnSpc>
                  <a:spcPct val="150000"/>
                </a:lnSpc>
              </a:pPr>
              <a:endParaRPr lang="en-US" altLang="ja-JP" sz="400" dirty="0">
                <a:solidFill>
                  <a:schemeClr val="tx1"/>
                </a:solidFill>
              </a:endParaRPr>
            </a:p>
            <a:p>
              <a:pPr algn="just">
                <a:lnSpc>
                  <a:spcPct val="150000"/>
                </a:lnSpc>
              </a:pPr>
              <a:endParaRPr kumimoji="1" lang="en-US" altLang="ja-JP" sz="400" dirty="0" smtClean="0">
                <a:solidFill>
                  <a:schemeClr val="tx1"/>
                </a:solidFill>
              </a:endParaRPr>
            </a:p>
            <a:p>
              <a:pPr algn="just">
                <a:lnSpc>
                  <a:spcPct val="150000"/>
                </a:lnSpc>
              </a:pPr>
              <a:endParaRPr kumimoji="1" lang="en-US" altLang="ja-JP" sz="400" dirty="0">
                <a:solidFill>
                  <a:schemeClr val="tx1"/>
                </a:solidFill>
              </a:endParaRPr>
            </a:p>
            <a:p>
              <a:pPr algn="just">
                <a:lnSpc>
                  <a:spcPct val="150000"/>
                </a:lnSpc>
              </a:pPr>
              <a:r>
                <a:rPr lang="ja-JP" altLang="en-US" sz="400" dirty="0" smtClean="0">
                  <a:solidFill>
                    <a:schemeClr val="tx1"/>
                  </a:solidFill>
                </a:rPr>
                <a:t>文型とは、英単語の語順パターン、言い換えれば単語の並べ方ルールのことです。</a:t>
              </a:r>
              <a:endParaRPr lang="en-US" altLang="ja-JP" sz="400" dirty="0" smtClean="0">
                <a:solidFill>
                  <a:schemeClr val="tx1"/>
                </a:solidFill>
              </a:endParaRPr>
            </a:p>
            <a:p>
              <a:pPr algn="just">
                <a:lnSpc>
                  <a:spcPct val="150000"/>
                </a:lnSpc>
              </a:pPr>
              <a:endParaRPr lang="en-US" altLang="ja-JP" sz="400" dirty="0">
                <a:solidFill>
                  <a:schemeClr val="tx1"/>
                </a:solidFill>
              </a:endParaRPr>
            </a:p>
            <a:p>
              <a:pPr algn="just">
                <a:lnSpc>
                  <a:spcPct val="150000"/>
                </a:lnSpc>
              </a:pPr>
              <a:r>
                <a:rPr lang="en-US" altLang="ja-JP" sz="400" dirty="0" smtClean="0">
                  <a:solidFill>
                    <a:schemeClr val="tx1"/>
                  </a:solidFill>
                </a:rPr>
                <a:t>5</a:t>
              </a:r>
              <a:r>
                <a:rPr lang="ja-JP" altLang="en-US" sz="400" dirty="0" err="1" smtClean="0">
                  <a:solidFill>
                    <a:schemeClr val="tx1"/>
                  </a:solidFill>
                </a:rPr>
                <a:t>つの</a:t>
              </a:r>
              <a:r>
                <a:rPr lang="ja-JP" altLang="en-US" sz="400" dirty="0" smtClean="0">
                  <a:solidFill>
                    <a:schemeClr val="tx1"/>
                  </a:solidFill>
                </a:rPr>
                <a:t>文型</a:t>
              </a:r>
              <a:endParaRPr lang="en-US" altLang="ja-JP" sz="400" dirty="0" smtClean="0">
                <a:solidFill>
                  <a:schemeClr val="tx1"/>
                </a:solidFill>
              </a:endParaRPr>
            </a:p>
            <a:p>
              <a:pPr algn="just">
                <a:lnSpc>
                  <a:spcPct val="150000"/>
                </a:lnSpc>
              </a:pPr>
              <a:endParaRPr lang="en-US" altLang="ja-JP" sz="400" dirty="0">
                <a:solidFill>
                  <a:schemeClr val="tx1"/>
                </a:solidFill>
              </a:endParaRPr>
            </a:p>
          </p:txBody>
        </p:sp>
        <p:sp>
          <p:nvSpPr>
            <p:cNvPr id="40" name="正方形/長方形 39"/>
            <p:cNvSpPr/>
            <p:nvPr/>
          </p:nvSpPr>
          <p:spPr>
            <a:xfrm>
              <a:off x="5824274" y="3215331"/>
              <a:ext cx="1728000" cy="17109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kumimoji="1" lang="en-US" altLang="ja-JP" sz="400" b="1" dirty="0" smtClean="0">
                  <a:solidFill>
                    <a:schemeClr val="tx1"/>
                  </a:solidFill>
                  <a:latin typeface="+mn-ea"/>
                </a:rPr>
                <a:t>CHECK!</a:t>
              </a:r>
            </a:p>
            <a:p>
              <a:pPr algn="just">
                <a:lnSpc>
                  <a:spcPct val="150000"/>
                </a:lnSpc>
              </a:pPr>
              <a:r>
                <a:rPr lang="ja-JP" altLang="en-US" sz="400" dirty="0" smtClean="0">
                  <a:solidFill>
                    <a:schemeClr val="tx1"/>
                  </a:solidFill>
                </a:rPr>
                <a:t>英語の文型として存在するものを選びましょう。</a:t>
              </a:r>
              <a:endParaRPr lang="en-US" altLang="ja-JP" sz="400" dirty="0" smtClean="0">
                <a:solidFill>
                  <a:schemeClr val="tx1"/>
                </a:solidFill>
              </a:endParaRPr>
            </a:p>
            <a:p>
              <a:pPr algn="just">
                <a:lnSpc>
                  <a:spcPct val="150000"/>
                </a:lnSpc>
              </a:pPr>
              <a:r>
                <a:rPr lang="ja-JP" altLang="en-US" sz="400" dirty="0" smtClean="0">
                  <a:solidFill>
                    <a:schemeClr val="tx1"/>
                  </a:solidFill>
                </a:rPr>
                <a:t>□ </a:t>
              </a:r>
              <a:r>
                <a:rPr lang="en-US" altLang="ja-JP" sz="400" dirty="0" smtClean="0">
                  <a:solidFill>
                    <a:schemeClr val="tx1"/>
                  </a:solidFill>
                </a:rPr>
                <a:t>SV</a:t>
              </a:r>
            </a:p>
            <a:p>
              <a:pPr algn="just">
                <a:lnSpc>
                  <a:spcPct val="150000"/>
                </a:lnSpc>
              </a:pPr>
              <a:r>
                <a:rPr lang="ja-JP" altLang="en-US" sz="400" dirty="0" smtClean="0">
                  <a:solidFill>
                    <a:schemeClr val="tx1"/>
                  </a:solidFill>
                </a:rPr>
                <a:t>□ </a:t>
              </a:r>
              <a:r>
                <a:rPr lang="en-US" altLang="ja-JP" sz="400" dirty="0" smtClean="0">
                  <a:solidFill>
                    <a:schemeClr val="tx1"/>
                  </a:solidFill>
                </a:rPr>
                <a:t>SVO</a:t>
              </a:r>
            </a:p>
            <a:p>
              <a:pPr algn="just">
                <a:lnSpc>
                  <a:spcPct val="150000"/>
                </a:lnSpc>
              </a:pPr>
              <a:r>
                <a:rPr lang="ja-JP" altLang="en-US" sz="400" dirty="0" smtClean="0">
                  <a:solidFill>
                    <a:schemeClr val="tx1"/>
                  </a:solidFill>
                </a:rPr>
                <a:t>□ </a:t>
              </a:r>
              <a:r>
                <a:rPr lang="en-US" altLang="ja-JP" sz="400" dirty="0" smtClean="0">
                  <a:solidFill>
                    <a:schemeClr val="tx1"/>
                  </a:solidFill>
                </a:rPr>
                <a:t>SCO</a:t>
              </a:r>
            </a:p>
            <a:p>
              <a:pPr algn="just">
                <a:lnSpc>
                  <a:spcPct val="150000"/>
                </a:lnSpc>
              </a:pPr>
              <a:r>
                <a:rPr lang="ja-JP" altLang="en-US" sz="400" dirty="0" smtClean="0">
                  <a:solidFill>
                    <a:schemeClr val="tx1"/>
                  </a:solidFill>
                </a:rPr>
                <a:t>□ </a:t>
              </a:r>
              <a:r>
                <a:rPr lang="en-US" altLang="ja-JP" sz="400" dirty="0" smtClean="0">
                  <a:solidFill>
                    <a:schemeClr val="tx1"/>
                  </a:solidFill>
                </a:rPr>
                <a:t>SVC</a:t>
              </a:r>
            </a:p>
            <a:p>
              <a:pPr algn="just">
                <a:lnSpc>
                  <a:spcPct val="150000"/>
                </a:lnSpc>
              </a:pPr>
              <a:r>
                <a:rPr lang="ja-JP" altLang="en-US" sz="400" dirty="0" smtClean="0">
                  <a:solidFill>
                    <a:schemeClr val="tx1"/>
                  </a:solidFill>
                </a:rPr>
                <a:t>□ </a:t>
              </a:r>
              <a:r>
                <a:rPr lang="en-US" altLang="ja-JP" sz="400" dirty="0" smtClean="0">
                  <a:solidFill>
                    <a:schemeClr val="tx1"/>
                  </a:solidFill>
                </a:rPr>
                <a:t>SVOC</a:t>
              </a:r>
            </a:p>
          </p:txBody>
        </p:sp>
      </p:grpSp>
      <p:graphicFrame>
        <p:nvGraphicFramePr>
          <p:cNvPr id="7" name="表 6"/>
          <p:cNvGraphicFramePr>
            <a:graphicFrameLocks noGrp="1"/>
          </p:cNvGraphicFramePr>
          <p:nvPr>
            <p:extLst>
              <p:ext uri="{D42A27DB-BD31-4B8C-83A1-F6EECF244321}">
                <p14:modId xmlns:p14="http://schemas.microsoft.com/office/powerpoint/2010/main" val="2166304575"/>
              </p:ext>
            </p:extLst>
          </p:nvPr>
        </p:nvGraphicFramePr>
        <p:xfrm>
          <a:off x="395536" y="4762146"/>
          <a:ext cx="1045194" cy="274320"/>
        </p:xfrm>
        <a:graphic>
          <a:graphicData uri="http://schemas.openxmlformats.org/drawingml/2006/table">
            <a:tbl>
              <a:tblPr firstRow="1" bandRow="1">
                <a:tableStyleId>{5C22544A-7EE6-4342-B048-85BDC9FD1C3A}</a:tableStyleId>
              </a:tblPr>
              <a:tblGrid>
                <a:gridCol w="348398"/>
                <a:gridCol w="348398"/>
                <a:gridCol w="348398"/>
              </a:tblGrid>
              <a:tr h="137160">
                <a:tc>
                  <a:txBody>
                    <a:bodyPr/>
                    <a:lstStyle/>
                    <a:p>
                      <a:pPr algn="ctr"/>
                      <a:r>
                        <a:rPr kumimoji="1" lang="en-US" altLang="ja-JP" sz="300" dirty="0" smtClean="0"/>
                        <a:t>English</a:t>
                      </a:r>
                      <a:endParaRPr kumimoji="1" lang="ja-JP" altLang="en-US" sz="3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teach</a:t>
                      </a:r>
                      <a:endParaRPr kumimoji="1" lang="ja-JP" altLang="en-US" sz="3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you</a:t>
                      </a:r>
                      <a:endParaRPr kumimoji="1" lang="ja-JP" altLang="en-US" sz="3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37160">
                <a:tc>
                  <a:txBody>
                    <a:bodyPr/>
                    <a:lstStyle/>
                    <a:p>
                      <a:pPr algn="ctr"/>
                      <a:r>
                        <a:rPr kumimoji="1" lang="ja-JP" altLang="en-US" sz="300" dirty="0" smtClean="0"/>
                        <a:t>英語</a:t>
                      </a:r>
                      <a:endParaRPr kumimoji="1" lang="ja-JP" altLang="en-US" sz="300" dirty="0"/>
                    </a:p>
                  </a:txBody>
                  <a:tcPr marL="45720" marR="4572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～を教える</a:t>
                      </a:r>
                      <a:endParaRPr kumimoji="1" lang="ja-JP" altLang="en-US" sz="300" dirty="0"/>
                    </a:p>
                  </a:txBody>
                  <a:tcPr marL="45720" marR="4572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あなたは</a:t>
                      </a:r>
                      <a:endParaRPr kumimoji="1" lang="ja-JP" altLang="en-US" sz="300" dirty="0"/>
                    </a:p>
                  </a:txBody>
                  <a:tcPr marL="45720" marR="4572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079221980"/>
              </p:ext>
            </p:extLst>
          </p:nvPr>
        </p:nvGraphicFramePr>
        <p:xfrm>
          <a:off x="395536" y="5187599"/>
          <a:ext cx="1045194" cy="274319"/>
        </p:xfrm>
        <a:graphic>
          <a:graphicData uri="http://schemas.openxmlformats.org/drawingml/2006/table">
            <a:tbl>
              <a:tblPr firstRow="1" bandRow="1">
                <a:tableStyleId>{5C22544A-7EE6-4342-B048-85BDC9FD1C3A}</a:tableStyleId>
              </a:tblPr>
              <a:tblGrid>
                <a:gridCol w="1045194"/>
              </a:tblGrid>
              <a:tr h="0">
                <a:tc>
                  <a:txBody>
                    <a:bodyPr/>
                    <a:lstStyle/>
                    <a:p>
                      <a:pPr algn="ctr"/>
                      <a:r>
                        <a:rPr kumimoji="1" lang="en-US" altLang="ja-JP" sz="300" dirty="0" smtClean="0"/>
                        <a:t>You teach English.</a:t>
                      </a:r>
                      <a:endParaRPr kumimoji="1" lang="ja-JP" altLang="en-US" sz="3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0">
                <a:tc>
                  <a:txBody>
                    <a:bodyPr/>
                    <a:lstStyle/>
                    <a:p>
                      <a:pPr algn="ctr"/>
                      <a:r>
                        <a:rPr kumimoji="1" lang="ja-JP" altLang="en-US" sz="300" dirty="0" smtClean="0"/>
                        <a:t>あなたは英語を教える。</a:t>
                      </a:r>
                      <a:endParaRPr kumimoji="1" lang="ja-JP" altLang="en-US" sz="300" dirty="0"/>
                    </a:p>
                  </a:txBody>
                  <a:tcPr marL="45720" marR="4572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sp>
        <p:nvSpPr>
          <p:cNvPr id="8" name="二等辺三角形 7"/>
          <p:cNvSpPr/>
          <p:nvPr/>
        </p:nvSpPr>
        <p:spPr>
          <a:xfrm flipV="1">
            <a:off x="843442" y="5075729"/>
            <a:ext cx="216024" cy="72008"/>
          </a:xfrm>
          <a:prstGeom prst="triangl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2" name="表 41"/>
          <p:cNvGraphicFramePr>
            <a:graphicFrameLocks noGrp="1"/>
          </p:cNvGraphicFramePr>
          <p:nvPr>
            <p:extLst>
              <p:ext uri="{D42A27DB-BD31-4B8C-83A1-F6EECF244321}">
                <p14:modId xmlns:p14="http://schemas.microsoft.com/office/powerpoint/2010/main" val="2489410608"/>
              </p:ext>
            </p:extLst>
          </p:nvPr>
        </p:nvGraphicFramePr>
        <p:xfrm>
          <a:off x="363820" y="5932659"/>
          <a:ext cx="1080000" cy="330697"/>
        </p:xfrm>
        <a:graphic>
          <a:graphicData uri="http://schemas.openxmlformats.org/drawingml/2006/table">
            <a:tbl>
              <a:tblPr firstRow="1" bandRow="1">
                <a:tableStyleId>{5C22544A-7EE6-4342-B048-85BDC9FD1C3A}</a:tableStyleId>
              </a:tblPr>
              <a:tblGrid>
                <a:gridCol w="216000"/>
                <a:gridCol w="216000"/>
                <a:gridCol w="216000"/>
                <a:gridCol w="216000"/>
                <a:gridCol w="216000"/>
              </a:tblGrid>
              <a:tr h="141727">
                <a:tc>
                  <a:txBody>
                    <a:bodyPr/>
                    <a:lstStyle/>
                    <a:p>
                      <a:pPr algn="ctr"/>
                      <a:r>
                        <a:rPr kumimoji="1" lang="en-US" altLang="ja-JP" sz="300" dirty="0" smtClean="0"/>
                        <a:t>SV</a:t>
                      </a:r>
                      <a:endParaRPr kumimoji="1" lang="ja-JP" altLang="en-US" sz="300" dirty="0"/>
                    </a:p>
                  </a:txBody>
                  <a:tcPr marL="18000" marR="18000" marT="18000" marB="1800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SVC</a:t>
                      </a:r>
                      <a:endParaRPr kumimoji="1" lang="ja-JP" altLang="en-US" sz="300" dirty="0"/>
                    </a:p>
                  </a:txBody>
                  <a:tcPr marL="18000" marR="18000" marT="18000" marB="1800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SVO</a:t>
                      </a:r>
                      <a:endParaRPr kumimoji="1" lang="ja-JP" altLang="en-US" sz="300" dirty="0"/>
                    </a:p>
                  </a:txBody>
                  <a:tcPr marL="18000" marR="18000" marT="18000" marB="1800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SVOO</a:t>
                      </a:r>
                      <a:endParaRPr kumimoji="1" lang="ja-JP" altLang="en-US" sz="300" dirty="0"/>
                    </a:p>
                  </a:txBody>
                  <a:tcPr marL="18000" marR="18000" marT="18000" marB="1800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kumimoji="1" lang="en-US" altLang="ja-JP" sz="300" dirty="0" smtClean="0"/>
                        <a:t>SVOC</a:t>
                      </a:r>
                      <a:endParaRPr kumimoji="1" lang="ja-JP" altLang="en-US" sz="300" dirty="0"/>
                    </a:p>
                  </a:txBody>
                  <a:tcPr marL="18000" marR="18000" marT="18000" marB="1800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88970">
                <a:tc>
                  <a:txBody>
                    <a:bodyPr/>
                    <a:lstStyle/>
                    <a:p>
                      <a:pPr algn="ctr"/>
                      <a:r>
                        <a:rPr kumimoji="1" lang="ja-JP" altLang="en-US" sz="300" dirty="0" smtClean="0"/>
                        <a:t>第１文型</a:t>
                      </a:r>
                      <a:endParaRPr kumimoji="1" lang="ja-JP" altLang="en-US" sz="300" dirty="0"/>
                    </a:p>
                  </a:txBody>
                  <a:tcPr marL="18000" marR="18000" marT="18000" marB="1800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第２文型</a:t>
                      </a:r>
                      <a:endParaRPr kumimoji="1" lang="ja-JP" altLang="en-US" sz="300" dirty="0"/>
                    </a:p>
                  </a:txBody>
                  <a:tcPr marL="18000" marR="18000" marT="18000" marB="1800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第３文型</a:t>
                      </a:r>
                      <a:endParaRPr kumimoji="1" lang="ja-JP" altLang="en-US" sz="300" dirty="0"/>
                    </a:p>
                  </a:txBody>
                  <a:tcPr marL="18000" marR="18000" marT="18000" marB="1800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第４文型</a:t>
                      </a:r>
                      <a:endParaRPr kumimoji="1" lang="ja-JP" altLang="en-US" sz="300" dirty="0"/>
                    </a:p>
                  </a:txBody>
                  <a:tcPr marL="18000" marR="18000" marT="18000" marB="1800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kumimoji="1" lang="ja-JP" altLang="en-US" sz="300" dirty="0" smtClean="0"/>
                        <a:t>第５文型</a:t>
                      </a:r>
                      <a:endParaRPr kumimoji="1" lang="ja-JP" altLang="en-US" sz="300" dirty="0"/>
                    </a:p>
                  </a:txBody>
                  <a:tcPr marL="18000" marR="18000" marT="18000" marB="1800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sp>
        <p:nvSpPr>
          <p:cNvPr id="43" name="正方形/長方形 42"/>
          <p:cNvSpPr/>
          <p:nvPr/>
        </p:nvSpPr>
        <p:spPr>
          <a:xfrm>
            <a:off x="3302257" y="5517364"/>
            <a:ext cx="2715032" cy="91188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英語の「ルール」を確認　の画面イメージ</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英文法の「ルール」の解説を読み、解説の内容を理解できたかどうかを確認するチェッククイズに正解するまで解答します。</a:t>
            </a:r>
            <a:endParaRPr lang="en-US" altLang="ja-JP" sz="900" dirty="0" smtClean="0">
              <a:solidFill>
                <a:schemeClr val="tx1"/>
              </a:solidFill>
            </a:endParaRPr>
          </a:p>
          <a:p>
            <a:pPr>
              <a:lnSpc>
                <a:spcPts val="1100"/>
              </a:lnSpc>
            </a:pPr>
            <a:endParaRPr kumimoji="1" lang="en-US" altLang="ja-JP" sz="900" dirty="0">
              <a:solidFill>
                <a:schemeClr val="tx1"/>
              </a:solidFill>
            </a:endParaRPr>
          </a:p>
          <a:p>
            <a:pPr>
              <a:lnSpc>
                <a:spcPts val="1100"/>
              </a:lnSpc>
            </a:pPr>
            <a:r>
              <a:rPr lang="en-US" altLang="ja-JP" sz="700" dirty="0" smtClean="0">
                <a:solidFill>
                  <a:schemeClr val="tx1"/>
                </a:solidFill>
              </a:rPr>
              <a:t>※</a:t>
            </a:r>
            <a:r>
              <a:rPr lang="ja-JP" altLang="en-US" sz="700" dirty="0" smtClean="0">
                <a:solidFill>
                  <a:schemeClr val="tx1"/>
                </a:solidFill>
              </a:rPr>
              <a:t>画像はイメージです。実際の画面とはデザインが異なります。</a:t>
            </a:r>
            <a:endParaRPr kumimoji="1" lang="ja-JP" altLang="en-US" sz="700" dirty="0">
              <a:solidFill>
                <a:schemeClr val="tx1"/>
              </a:solidFill>
            </a:endParaRPr>
          </a:p>
        </p:txBody>
      </p:sp>
      <p:grpSp>
        <p:nvGrpSpPr>
          <p:cNvPr id="47" name="グループ化 46"/>
          <p:cNvGrpSpPr>
            <a:grpSpLocks noChangeAspect="1"/>
          </p:cNvGrpSpPr>
          <p:nvPr/>
        </p:nvGrpSpPr>
        <p:grpSpPr>
          <a:xfrm rot="16200000" flipH="1">
            <a:off x="1026265" y="3944419"/>
            <a:ext cx="720000" cy="282028"/>
            <a:chOff x="616331" y="2304769"/>
            <a:chExt cx="1731915" cy="678398"/>
          </a:xfrm>
        </p:grpSpPr>
        <p:sp>
          <p:nvSpPr>
            <p:cNvPr id="49" name="二等辺三角形 48"/>
            <p:cNvSpPr/>
            <p:nvPr/>
          </p:nvSpPr>
          <p:spPr>
            <a:xfrm rot="5400000">
              <a:off x="409043" y="2512057"/>
              <a:ext cx="678398" cy="263821"/>
            </a:xfrm>
            <a:prstGeom prst="triangl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0" name="二等辺三角形 49"/>
            <p:cNvSpPr/>
            <p:nvPr/>
          </p:nvSpPr>
          <p:spPr>
            <a:xfrm rot="5400000">
              <a:off x="776066" y="2512057"/>
              <a:ext cx="678398" cy="263821"/>
            </a:xfrm>
            <a:prstGeom prst="triangle">
              <a:avLst/>
            </a:prstGeom>
            <a:solidFill>
              <a:srgbClr val="009D4E">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1" name="二等辺三角形 50"/>
            <p:cNvSpPr/>
            <p:nvPr/>
          </p:nvSpPr>
          <p:spPr>
            <a:xfrm rot="5400000">
              <a:off x="1143090" y="2512057"/>
              <a:ext cx="678398" cy="263821"/>
            </a:xfrm>
            <a:prstGeom prst="triangle">
              <a:avLst/>
            </a:prstGeom>
            <a:solidFill>
              <a:srgbClr val="009D4E">
                <a:alpha val="6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2" name="二等辺三角形 51"/>
            <p:cNvSpPr/>
            <p:nvPr/>
          </p:nvSpPr>
          <p:spPr>
            <a:xfrm rot="5400000">
              <a:off x="1510114" y="2512057"/>
              <a:ext cx="678398" cy="263821"/>
            </a:xfrm>
            <a:prstGeom prst="triangle">
              <a:avLst/>
            </a:prstGeom>
            <a:solidFill>
              <a:schemeClr val="accent4">
                <a:alpha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3" name="二等辺三角形 52"/>
            <p:cNvSpPr/>
            <p:nvPr/>
          </p:nvSpPr>
          <p:spPr>
            <a:xfrm rot="5400000">
              <a:off x="1877137" y="2512057"/>
              <a:ext cx="678398" cy="263821"/>
            </a:xfrm>
            <a:prstGeom prst="triangle">
              <a:avLst/>
            </a:prstGeom>
            <a:solidFill>
              <a:schemeClr val="accent4">
                <a:alpha val="2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9303" y="4215612"/>
            <a:ext cx="612759" cy="100149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テキスト ボックス 2"/>
          <p:cNvSpPr txBox="1"/>
          <p:nvPr/>
        </p:nvSpPr>
        <p:spPr>
          <a:xfrm>
            <a:off x="3468027" y="4731770"/>
            <a:ext cx="576064" cy="207420"/>
          </a:xfrm>
          <a:prstGeom prst="rect">
            <a:avLst/>
          </a:prstGeom>
          <a:noFill/>
        </p:spPr>
        <p:txBody>
          <a:bodyPr wrap="none" rtlCol="0">
            <a:noAutofit/>
          </a:bodyPr>
          <a:lstStyle/>
          <a:p>
            <a:r>
              <a:rPr kumimoji="1" lang="en-US" altLang="ja-JP" sz="900" dirty="0" smtClean="0">
                <a:solidFill>
                  <a:srgbClr val="FF0000"/>
                </a:solidFill>
                <a:latin typeface="Arial Black" panose="020B0A04020102020204" pitchFamily="34" charset="0"/>
              </a:rPr>
              <a:t>RETRY</a:t>
            </a:r>
            <a:endParaRPr kumimoji="1" lang="ja-JP" altLang="en-US" sz="900" dirty="0" smtClean="0">
              <a:solidFill>
                <a:srgbClr val="FF0000"/>
              </a:solidFill>
              <a:latin typeface="Arial Black" panose="020B0A04020102020204" pitchFamily="34" charset="0"/>
            </a:endParaRPr>
          </a:p>
        </p:txBody>
      </p:sp>
      <p:sp>
        <p:nvSpPr>
          <p:cNvPr id="36" name="角丸四角形 35"/>
          <p:cNvSpPr/>
          <p:nvPr/>
        </p:nvSpPr>
        <p:spPr>
          <a:xfrm>
            <a:off x="4139800" y="4835480"/>
            <a:ext cx="1205328" cy="381631"/>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900" dirty="0" smtClean="0">
                <a:solidFill>
                  <a:schemeClr val="tx1"/>
                </a:solidFill>
              </a:rPr>
              <a:t>正解するまでチャレンジします。</a:t>
            </a:r>
            <a:endParaRPr kumimoji="1" lang="ja-JP" altLang="en-US" sz="900" dirty="0">
              <a:solidFill>
                <a:schemeClr val="tx1"/>
              </a:solidFill>
            </a:endParaRPr>
          </a:p>
        </p:txBody>
      </p:sp>
      <p:sp>
        <p:nvSpPr>
          <p:cNvPr id="37" name="二等辺三角形 36"/>
          <p:cNvSpPr/>
          <p:nvPr/>
        </p:nvSpPr>
        <p:spPr>
          <a:xfrm rot="16200000" flipV="1">
            <a:off x="3146110" y="4662361"/>
            <a:ext cx="360000" cy="108000"/>
          </a:xfrm>
          <a:prstGeom prs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1604064"/>
            <a:ext cx="2854800" cy="228151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44" name="グループ化 43"/>
          <p:cNvGrpSpPr>
            <a:grpSpLocks noChangeAspect="1"/>
          </p:cNvGrpSpPr>
          <p:nvPr/>
        </p:nvGrpSpPr>
        <p:grpSpPr>
          <a:xfrm rot="10800000" flipH="1">
            <a:off x="5283302" y="2784902"/>
            <a:ext cx="720000" cy="282028"/>
            <a:chOff x="616331" y="2304769"/>
            <a:chExt cx="1731915" cy="678398"/>
          </a:xfrm>
        </p:grpSpPr>
        <p:sp>
          <p:nvSpPr>
            <p:cNvPr id="45" name="二等辺三角形 44"/>
            <p:cNvSpPr/>
            <p:nvPr/>
          </p:nvSpPr>
          <p:spPr>
            <a:xfrm rot="5400000">
              <a:off x="409043" y="2512057"/>
              <a:ext cx="678398" cy="263821"/>
            </a:xfrm>
            <a:prstGeom prst="triangl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6" name="二等辺三角形 45"/>
            <p:cNvSpPr/>
            <p:nvPr/>
          </p:nvSpPr>
          <p:spPr>
            <a:xfrm rot="5400000">
              <a:off x="776066" y="2512057"/>
              <a:ext cx="678398" cy="263821"/>
            </a:xfrm>
            <a:prstGeom prst="triangle">
              <a:avLst/>
            </a:prstGeom>
            <a:solidFill>
              <a:srgbClr val="009D4E">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8" name="二等辺三角形 47"/>
            <p:cNvSpPr/>
            <p:nvPr/>
          </p:nvSpPr>
          <p:spPr>
            <a:xfrm rot="5400000">
              <a:off x="1143090" y="2512057"/>
              <a:ext cx="678398" cy="263821"/>
            </a:xfrm>
            <a:prstGeom prst="triangle">
              <a:avLst/>
            </a:prstGeom>
            <a:solidFill>
              <a:srgbClr val="009D4E">
                <a:alpha val="6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4" name="二等辺三角形 53"/>
            <p:cNvSpPr/>
            <p:nvPr/>
          </p:nvSpPr>
          <p:spPr>
            <a:xfrm rot="5400000">
              <a:off x="1510114" y="2512057"/>
              <a:ext cx="678398" cy="263821"/>
            </a:xfrm>
            <a:prstGeom prst="triangle">
              <a:avLst/>
            </a:prstGeom>
            <a:solidFill>
              <a:schemeClr val="accent4">
                <a:alpha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5" name="二等辺三角形 54"/>
            <p:cNvSpPr/>
            <p:nvPr/>
          </p:nvSpPr>
          <p:spPr>
            <a:xfrm rot="5400000">
              <a:off x="1877137" y="2512057"/>
              <a:ext cx="678398" cy="263821"/>
            </a:xfrm>
            <a:prstGeom prst="triangle">
              <a:avLst/>
            </a:prstGeom>
            <a:solidFill>
              <a:schemeClr val="accent4">
                <a:alpha val="2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sp>
        <p:nvSpPr>
          <p:cNvPr id="56" name="正方形/長方形 55"/>
          <p:cNvSpPr/>
          <p:nvPr/>
        </p:nvSpPr>
        <p:spPr>
          <a:xfrm>
            <a:off x="5794012" y="3923594"/>
            <a:ext cx="2715032" cy="5218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書き写しドリル　の画面イメージ</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学習した文法項目を含む例文を書き写すことで、正しい英文の形をインプットします。</a:t>
            </a:r>
            <a:endParaRPr kumimoji="1" lang="ja-JP" altLang="en-US" sz="700" dirty="0">
              <a:solidFill>
                <a:schemeClr val="tx1"/>
              </a:solidFill>
            </a:endParaRPr>
          </a:p>
        </p:txBody>
      </p:sp>
      <p:pic>
        <p:nvPicPr>
          <p:cNvPr id="1028" name="Picture 4" descr="C:\Users\anaka\Desktop\3人.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5839" y="4824433"/>
            <a:ext cx="1883089" cy="1696032"/>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78016" y="4535038"/>
            <a:ext cx="972000" cy="5568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738550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naka\Desktop\誤文訂正ドリル.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022" b="51728"/>
          <a:stretch/>
        </p:blipFill>
        <p:spPr bwMode="auto">
          <a:xfrm>
            <a:off x="4358525" y="4539504"/>
            <a:ext cx="4173915" cy="1476000"/>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2" name="テキスト プレースホルダー 1"/>
          <p:cNvSpPr>
            <a:spLocks noGrp="1"/>
          </p:cNvSpPr>
          <p:nvPr>
            <p:ph type="body" sz="quarter" idx="10"/>
          </p:nvPr>
        </p:nvSpPr>
        <p:spPr/>
        <p:txBody>
          <a:bodyPr/>
          <a:lstStyle/>
          <a:p>
            <a:r>
              <a:rPr lang="ja-JP" altLang="en-US" dirty="0" smtClean="0"/>
              <a:t>レッスン：</a:t>
            </a:r>
            <a:r>
              <a:rPr lang="en-US" altLang="ja-JP" dirty="0" smtClean="0"/>
              <a:t>Drill Stage</a:t>
            </a:r>
            <a:endParaRPr lang="ja-JP" altLang="en-US" dirty="0"/>
          </a:p>
        </p:txBody>
      </p:sp>
      <p:sp>
        <p:nvSpPr>
          <p:cNvPr id="66" name="正方形/長方形 65"/>
          <p:cNvSpPr/>
          <p:nvPr/>
        </p:nvSpPr>
        <p:spPr>
          <a:xfrm>
            <a:off x="197213" y="836712"/>
            <a:ext cx="8707780" cy="553998"/>
          </a:xfrm>
          <a:prstGeom prst="rect">
            <a:avLst/>
          </a:prstGeom>
        </p:spPr>
        <p:txBody>
          <a:bodyPr wrap="square">
            <a:spAutoFit/>
          </a:bodyPr>
          <a:lstStyle/>
          <a:p>
            <a:pPr>
              <a:lnSpc>
                <a:spcPts val="1800"/>
              </a:lnSpc>
            </a:pPr>
            <a:r>
              <a:rPr lang="en-US" altLang="ja-JP" sz="1200" dirty="0" smtClean="0">
                <a:latin typeface="+mn-ea"/>
                <a:cs typeface="Meiryo UI" pitchFamily="50" charset="-128"/>
              </a:rPr>
              <a:t>Drill Stage</a:t>
            </a:r>
            <a:r>
              <a:rPr lang="ja-JP" altLang="en-US" sz="1200" dirty="0" smtClean="0">
                <a:latin typeface="+mn-ea"/>
                <a:cs typeface="Meiryo UI" pitchFamily="50" charset="-128"/>
              </a:rPr>
              <a:t>では、</a:t>
            </a:r>
            <a:r>
              <a:rPr lang="en-US" altLang="ja-JP" sz="1200" dirty="0" smtClean="0">
                <a:latin typeface="+mn-ea"/>
                <a:cs typeface="Meiryo UI" pitchFamily="50" charset="-128"/>
              </a:rPr>
              <a:t>Input Stage</a:t>
            </a:r>
            <a:r>
              <a:rPr lang="ja-JP" altLang="en-US" sz="1200" dirty="0" smtClean="0">
                <a:latin typeface="+mn-ea"/>
                <a:cs typeface="Meiryo UI" pitchFamily="50" charset="-128"/>
              </a:rPr>
              <a:t>で覚えた英文法の「ルール」を実際に問題に当てはめて使えるようになるための実践演習を行います。</a:t>
            </a:r>
            <a:r>
              <a:rPr lang="en-US" altLang="ja-JP" sz="1200" dirty="0" smtClean="0">
                <a:latin typeface="+mn-ea"/>
                <a:cs typeface="Meiryo UI" pitchFamily="50" charset="-128"/>
              </a:rPr>
              <a:t>3</a:t>
            </a:r>
            <a:r>
              <a:rPr lang="ja-JP" altLang="en-US" sz="1200" dirty="0" smtClean="0">
                <a:latin typeface="+mn-ea"/>
                <a:cs typeface="Meiryo UI" pitchFamily="50" charset="-128"/>
              </a:rPr>
              <a:t>種類の練習問題で、</a:t>
            </a:r>
            <a:r>
              <a:rPr lang="ja-JP" altLang="en-US" sz="1200" dirty="0">
                <a:latin typeface="+mn-ea"/>
                <a:cs typeface="Meiryo UI" pitchFamily="50" charset="-128"/>
              </a:rPr>
              <a:t>文法知識</a:t>
            </a:r>
            <a:r>
              <a:rPr lang="ja-JP" altLang="en-US" sz="1200" dirty="0" smtClean="0">
                <a:latin typeface="+mn-ea"/>
                <a:cs typeface="Meiryo UI" pitchFamily="50" charset="-128"/>
              </a:rPr>
              <a:t>の</a:t>
            </a:r>
            <a:r>
              <a:rPr lang="ja-JP" altLang="en-US" sz="1200" dirty="0">
                <a:latin typeface="+mn-ea"/>
                <a:cs typeface="Meiryo UI" pitchFamily="50" charset="-128"/>
              </a:rPr>
              <a:t>運用能力</a:t>
            </a:r>
            <a:r>
              <a:rPr lang="ja-JP" altLang="en-US" sz="1200" dirty="0" smtClean="0">
                <a:latin typeface="+mn-ea"/>
                <a:cs typeface="Meiryo UI" pitchFamily="50" charset="-128"/>
              </a:rPr>
              <a:t>を</a:t>
            </a:r>
            <a:r>
              <a:rPr lang="ja-JP" altLang="en-US" sz="1200" dirty="0">
                <a:latin typeface="+mn-ea"/>
                <a:cs typeface="Meiryo UI" pitchFamily="50" charset="-128"/>
              </a:rPr>
              <a:t>高めて</a:t>
            </a:r>
            <a:r>
              <a:rPr lang="ja-JP" altLang="en-US" sz="1200" dirty="0" smtClean="0">
                <a:latin typeface="+mn-ea"/>
                <a:cs typeface="Meiryo UI" pitchFamily="50" charset="-128"/>
              </a:rPr>
              <a:t>いきます。</a:t>
            </a:r>
            <a:endParaRPr lang="en-US" altLang="ja-JP" sz="1200" dirty="0" smtClean="0">
              <a:latin typeface="+mn-ea"/>
              <a:cs typeface="Meiryo UI" pitchFamily="50" charset="-128"/>
            </a:endParaRPr>
          </a:p>
        </p:txBody>
      </p:sp>
      <p:sp>
        <p:nvSpPr>
          <p:cNvPr id="34" name="テキスト ボックス 33"/>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sp>
        <p:nvSpPr>
          <p:cNvPr id="57" name="テキスト ボックス 56"/>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grpSp>
        <p:nvGrpSpPr>
          <p:cNvPr id="58" name="グループ化 57"/>
          <p:cNvGrpSpPr/>
          <p:nvPr/>
        </p:nvGrpSpPr>
        <p:grpSpPr>
          <a:xfrm>
            <a:off x="323528" y="1772816"/>
            <a:ext cx="2125474" cy="2340000"/>
            <a:chOff x="323528" y="1772816"/>
            <a:chExt cx="2125474" cy="2340000"/>
          </a:xfrm>
        </p:grpSpPr>
        <p:sp>
          <p:nvSpPr>
            <p:cNvPr id="59" name="正方形/長方形 58"/>
            <p:cNvSpPr/>
            <p:nvPr/>
          </p:nvSpPr>
          <p:spPr>
            <a:xfrm>
              <a:off x="323528" y="1772816"/>
              <a:ext cx="2125474" cy="2340000"/>
            </a:xfrm>
            <a:prstGeom prst="rect">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395536" y="1844824"/>
              <a:ext cx="1980000" cy="2232104"/>
              <a:chOff x="395536" y="1844824"/>
              <a:chExt cx="1980000" cy="2232104"/>
            </a:xfrm>
          </p:grpSpPr>
          <p:sp>
            <p:nvSpPr>
              <p:cNvPr id="61" name="角丸四角形 60"/>
              <p:cNvSpPr/>
              <p:nvPr/>
            </p:nvSpPr>
            <p:spPr>
              <a:xfrm>
                <a:off x="395536" y="1844824"/>
                <a:ext cx="1980000" cy="900000"/>
              </a:xfrm>
              <a:prstGeom prst="roundRect">
                <a:avLst>
                  <a:gd name="adj" fmla="val 12651"/>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1</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空所補充ドリル</a:t>
                </a:r>
                <a:endParaRPr kumimoji="1"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10</a:t>
                </a:r>
                <a:r>
                  <a:rPr lang="ja-JP" altLang="en-US" sz="1400" dirty="0" smtClean="0">
                    <a:solidFill>
                      <a:schemeClr val="tx1"/>
                    </a:solidFill>
                  </a:rPr>
                  <a:t>問）</a:t>
                </a:r>
                <a:endParaRPr kumimoji="1" lang="ja-JP" altLang="en-US" sz="1400" dirty="0">
                  <a:solidFill>
                    <a:schemeClr val="tx1"/>
                  </a:solidFill>
                </a:endParaRPr>
              </a:p>
            </p:txBody>
          </p:sp>
          <p:sp>
            <p:nvSpPr>
              <p:cNvPr id="62" name="正方形/長方形 61"/>
              <p:cNvSpPr/>
              <p:nvPr/>
            </p:nvSpPr>
            <p:spPr>
              <a:xfrm>
                <a:off x="395536" y="2780928"/>
                <a:ext cx="1980000" cy="1296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smtClean="0">
                    <a:solidFill>
                      <a:schemeClr val="tx1"/>
                    </a:solidFill>
                  </a:rPr>
                  <a:t>オーソドックスな</a:t>
                </a:r>
                <a:r>
                  <a:rPr lang="en-US" altLang="ja-JP" sz="800" dirty="0" smtClean="0">
                    <a:solidFill>
                      <a:schemeClr val="tx1"/>
                    </a:solidFill>
                  </a:rPr>
                  <a:t>4</a:t>
                </a:r>
                <a:r>
                  <a:rPr lang="ja-JP" altLang="en-US" sz="800" dirty="0" smtClean="0">
                    <a:solidFill>
                      <a:schemeClr val="tx1"/>
                    </a:solidFill>
                  </a:rPr>
                  <a:t>択</a:t>
                </a:r>
                <a:r>
                  <a:rPr lang="ja-JP" altLang="en-US" sz="800" dirty="0">
                    <a:solidFill>
                      <a:schemeClr val="tx1"/>
                    </a:solidFill>
                  </a:rPr>
                  <a:t>式</a:t>
                </a:r>
                <a:r>
                  <a:rPr lang="ja-JP" altLang="en-US" sz="800" dirty="0" smtClean="0">
                    <a:solidFill>
                      <a:schemeClr val="tx1"/>
                    </a:solidFill>
                  </a:rPr>
                  <a:t>の空所補充問題が</a:t>
                </a:r>
                <a:r>
                  <a:rPr lang="en-US" altLang="ja-JP" sz="800" dirty="0" smtClean="0">
                    <a:solidFill>
                      <a:schemeClr val="tx1"/>
                    </a:solidFill>
                  </a:rPr>
                  <a:t>10</a:t>
                </a:r>
                <a:r>
                  <a:rPr lang="ja-JP" altLang="en-US" sz="800" dirty="0" smtClean="0">
                    <a:solidFill>
                      <a:schemeClr val="tx1"/>
                    </a:solidFill>
                  </a:rPr>
                  <a:t>問出題されます。</a:t>
                </a:r>
                <a:r>
                  <a:rPr lang="en-US" altLang="ja-JP" sz="800" dirty="0" smtClean="0">
                    <a:solidFill>
                      <a:schemeClr val="tx1"/>
                    </a:solidFill>
                  </a:rPr>
                  <a:t>Input Stage</a:t>
                </a:r>
                <a:r>
                  <a:rPr lang="ja-JP" altLang="en-US" sz="800" dirty="0" smtClean="0">
                    <a:solidFill>
                      <a:schemeClr val="tx1"/>
                    </a:solidFill>
                  </a:rPr>
                  <a:t>で学習した「ルール」をよく思い出しながらチャレンジしましょう。解説画面では、それぞれの問題について「ルール」を再確認できます。</a:t>
                </a:r>
                <a:endParaRPr lang="en-US" altLang="ja-JP" sz="800" dirty="0" smtClean="0">
                  <a:solidFill>
                    <a:schemeClr val="tx1"/>
                  </a:solidFill>
                </a:endParaRPr>
              </a:p>
              <a:p>
                <a:pPr marL="79375" indent="-79375">
                  <a:lnSpc>
                    <a:spcPts val="800"/>
                  </a:lnSpc>
                </a:pPr>
                <a:r>
                  <a:rPr lang="ja-JP" altLang="en-US" sz="600" dirty="0" smtClean="0">
                    <a:solidFill>
                      <a:schemeClr val="tx1"/>
                    </a:solidFill>
                  </a:rPr>
                  <a:t>・制限時間はありません。</a:t>
                </a:r>
                <a:endParaRPr lang="en-US" altLang="ja-JP" sz="600" dirty="0" smtClean="0">
                  <a:solidFill>
                    <a:schemeClr val="tx1"/>
                  </a:solidFill>
                </a:endParaRPr>
              </a:p>
              <a:p>
                <a:pPr marL="79375" indent="-79375">
                  <a:lnSpc>
                    <a:spcPts val="800"/>
                  </a:lnSpc>
                </a:pPr>
                <a:r>
                  <a:rPr lang="ja-JP" altLang="en-US" sz="600" dirty="0">
                    <a:solidFill>
                      <a:schemeClr val="tx1"/>
                    </a:solidFill>
                  </a:rPr>
                  <a:t>・</a:t>
                </a:r>
                <a:r>
                  <a:rPr lang="ja-JP" altLang="en-US" sz="600" dirty="0" smtClean="0">
                    <a:solidFill>
                      <a:schemeClr val="tx1"/>
                    </a:solidFill>
                  </a:rPr>
                  <a:t>結果画面にすべての問題の解説があります。</a:t>
                </a:r>
                <a:endParaRPr lang="en-US" altLang="ja-JP" sz="600" dirty="0" smtClean="0">
                  <a:solidFill>
                    <a:schemeClr val="tx1"/>
                  </a:solidFill>
                </a:endParaRPr>
              </a:p>
              <a:p>
                <a:pPr marL="79375" indent="-79375">
                  <a:lnSpc>
                    <a:spcPts val="800"/>
                  </a:lnSpc>
                </a:pPr>
                <a:r>
                  <a:rPr lang="ja-JP" altLang="en-US" sz="600" dirty="0" smtClean="0">
                    <a:solidFill>
                      <a:schemeClr val="tx1"/>
                    </a:solidFill>
                  </a:rPr>
                  <a:t>・解説画面では英文の音声を聞くことができます。</a:t>
                </a:r>
                <a:endParaRPr lang="ja-JP" altLang="en-US" sz="600" dirty="0">
                  <a:solidFill>
                    <a:schemeClr val="tx1"/>
                  </a:solidFill>
                </a:endParaRPr>
              </a:p>
            </p:txBody>
          </p:sp>
        </p:grpSp>
      </p:grpSp>
      <p:grpSp>
        <p:nvGrpSpPr>
          <p:cNvPr id="63" name="グループ化 62"/>
          <p:cNvGrpSpPr/>
          <p:nvPr/>
        </p:nvGrpSpPr>
        <p:grpSpPr>
          <a:xfrm>
            <a:off x="3365247" y="1772816"/>
            <a:ext cx="2124000" cy="2340000"/>
            <a:chOff x="3365247" y="1772816"/>
            <a:chExt cx="2124000" cy="2340000"/>
          </a:xfrm>
        </p:grpSpPr>
        <p:sp>
          <p:nvSpPr>
            <p:cNvPr id="64" name="正方形/長方形 63"/>
            <p:cNvSpPr/>
            <p:nvPr/>
          </p:nvSpPr>
          <p:spPr>
            <a:xfrm>
              <a:off x="3365247" y="1772816"/>
              <a:ext cx="2124000" cy="2340000"/>
            </a:xfrm>
            <a:prstGeom prst="rect">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p:cNvGrpSpPr/>
            <p:nvPr/>
          </p:nvGrpSpPr>
          <p:grpSpPr>
            <a:xfrm>
              <a:off x="3437984" y="1844824"/>
              <a:ext cx="1980000" cy="2232104"/>
              <a:chOff x="3275734" y="1844824"/>
              <a:chExt cx="1980000" cy="2232104"/>
            </a:xfrm>
          </p:grpSpPr>
          <p:sp>
            <p:nvSpPr>
              <p:cNvPr id="67" name="角丸四角形 66"/>
              <p:cNvSpPr/>
              <p:nvPr/>
            </p:nvSpPr>
            <p:spPr>
              <a:xfrm>
                <a:off x="3275734" y="1844824"/>
                <a:ext cx="1980000" cy="900000"/>
              </a:xfrm>
              <a:prstGeom prst="roundRect">
                <a:avLst>
                  <a:gd name="adj" fmla="val 12651"/>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2</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部分並べ替えドリル</a:t>
                </a:r>
                <a:endParaRPr kumimoji="1"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10</a:t>
                </a:r>
                <a:r>
                  <a:rPr lang="ja-JP" altLang="en-US" sz="1400" dirty="0" smtClean="0">
                    <a:solidFill>
                      <a:schemeClr val="tx1"/>
                    </a:solidFill>
                  </a:rPr>
                  <a:t>問）</a:t>
                </a:r>
                <a:endParaRPr kumimoji="1" lang="ja-JP" altLang="en-US" sz="1400" dirty="0">
                  <a:solidFill>
                    <a:schemeClr val="tx1"/>
                  </a:solidFill>
                </a:endParaRPr>
              </a:p>
            </p:txBody>
          </p:sp>
          <p:sp>
            <p:nvSpPr>
              <p:cNvPr id="68" name="正方形/長方形 67"/>
              <p:cNvSpPr/>
              <p:nvPr/>
            </p:nvSpPr>
            <p:spPr>
              <a:xfrm>
                <a:off x="3275734" y="2780928"/>
                <a:ext cx="1980000" cy="1296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en-US" altLang="ja-JP" sz="800" dirty="0" smtClean="0">
                    <a:solidFill>
                      <a:schemeClr val="tx1"/>
                    </a:solidFill>
                  </a:rPr>
                  <a:t>Input Stage</a:t>
                </a:r>
                <a:r>
                  <a:rPr lang="ja-JP" altLang="en-US" sz="800" dirty="0" smtClean="0">
                    <a:solidFill>
                      <a:schemeClr val="tx1"/>
                    </a:solidFill>
                  </a:rPr>
                  <a:t>で学習した「ルール」を使って、正しい英文の形を判断できるかどうかを確認する練習問題です。解説画面では、それぞれの問題について「ルール」を再確認できます。</a:t>
                </a:r>
                <a:endParaRPr lang="en-US" altLang="ja-JP" sz="800" dirty="0" smtClean="0">
                  <a:solidFill>
                    <a:schemeClr val="tx1"/>
                  </a:solidFill>
                </a:endParaRPr>
              </a:p>
              <a:p>
                <a:pPr marL="79375" indent="-79375">
                  <a:lnSpc>
                    <a:spcPts val="800"/>
                  </a:lnSpc>
                </a:pPr>
                <a:r>
                  <a:rPr kumimoji="1" lang="ja-JP" altLang="en-US" sz="600" dirty="0" smtClean="0">
                    <a:solidFill>
                      <a:schemeClr val="tx1"/>
                    </a:solidFill>
                  </a:rPr>
                  <a:t>・語順の異なる</a:t>
                </a:r>
                <a:r>
                  <a:rPr lang="en-US" altLang="ja-JP" sz="600" dirty="0">
                    <a:solidFill>
                      <a:schemeClr val="tx1"/>
                    </a:solidFill>
                  </a:rPr>
                  <a:t>3</a:t>
                </a:r>
                <a:r>
                  <a:rPr kumimoji="1" lang="ja-JP" altLang="en-US" sz="600" dirty="0" err="1" smtClean="0">
                    <a:solidFill>
                      <a:schemeClr val="tx1"/>
                    </a:solidFill>
                  </a:rPr>
                  <a:t>つの</a:t>
                </a:r>
                <a:r>
                  <a:rPr kumimoji="1" lang="ja-JP" altLang="en-US" sz="600" dirty="0" smtClean="0">
                    <a:solidFill>
                      <a:schemeClr val="tx1"/>
                    </a:solidFill>
                  </a:rPr>
                  <a:t>選択肢の中から正しい語順を選ぶ選択問題となります。</a:t>
                </a:r>
                <a:endParaRPr kumimoji="1" lang="en-US" altLang="ja-JP" sz="600" dirty="0" smtClean="0">
                  <a:solidFill>
                    <a:schemeClr val="tx1"/>
                  </a:solidFill>
                </a:endParaRPr>
              </a:p>
              <a:p>
                <a:pPr marL="79375" indent="-79375">
                  <a:lnSpc>
                    <a:spcPts val="800"/>
                  </a:lnSpc>
                </a:pPr>
                <a:r>
                  <a:rPr lang="ja-JP" altLang="en-US" sz="600" dirty="0" smtClean="0">
                    <a:solidFill>
                      <a:schemeClr val="tx1"/>
                    </a:solidFill>
                  </a:rPr>
                  <a:t>・</a:t>
                </a:r>
                <a:r>
                  <a:rPr lang="en-US" altLang="ja-JP" sz="600" dirty="0" smtClean="0">
                    <a:solidFill>
                      <a:schemeClr val="tx1"/>
                    </a:solidFill>
                  </a:rPr>
                  <a:t>10</a:t>
                </a:r>
                <a:r>
                  <a:rPr lang="ja-JP" altLang="en-US" sz="600" dirty="0" smtClean="0">
                    <a:solidFill>
                      <a:schemeClr val="tx1"/>
                    </a:solidFill>
                  </a:rPr>
                  <a:t>問のうち、半分が</a:t>
                </a:r>
                <a:r>
                  <a:rPr lang="en-US" altLang="ja-JP" sz="600" dirty="0" smtClean="0">
                    <a:solidFill>
                      <a:schemeClr val="tx1"/>
                    </a:solidFill>
                  </a:rPr>
                  <a:t>Step 1</a:t>
                </a:r>
                <a:r>
                  <a:rPr lang="ja-JP" altLang="en-US" sz="600" dirty="0" smtClean="0">
                    <a:solidFill>
                      <a:schemeClr val="tx1"/>
                    </a:solidFill>
                  </a:rPr>
                  <a:t>と同じ英文です。</a:t>
                </a:r>
                <a:endParaRPr lang="en-US" altLang="ja-JP" sz="600" dirty="0" smtClean="0">
                  <a:solidFill>
                    <a:schemeClr val="tx1"/>
                  </a:solidFill>
                </a:endParaRPr>
              </a:p>
              <a:p>
                <a:pPr marL="79375" indent="-79375">
                  <a:lnSpc>
                    <a:spcPts val="800"/>
                  </a:lnSpc>
                </a:pPr>
                <a:r>
                  <a:rPr kumimoji="1" lang="ja-JP" altLang="en-US" sz="600" dirty="0" smtClean="0">
                    <a:solidFill>
                      <a:schemeClr val="tx1"/>
                    </a:solidFill>
                  </a:rPr>
                  <a:t>・制限時間はありません。</a:t>
                </a:r>
                <a:endParaRPr kumimoji="1" lang="en-US" altLang="ja-JP" sz="600" dirty="0" smtClean="0">
                  <a:solidFill>
                    <a:schemeClr val="tx1"/>
                  </a:solidFill>
                </a:endParaRPr>
              </a:p>
              <a:p>
                <a:pPr marL="79375" indent="-79375">
                  <a:lnSpc>
                    <a:spcPts val="800"/>
                  </a:lnSpc>
                </a:pPr>
                <a:r>
                  <a:rPr lang="ja-JP" altLang="en-US" sz="600" dirty="0" smtClean="0">
                    <a:solidFill>
                      <a:schemeClr val="tx1"/>
                    </a:solidFill>
                  </a:rPr>
                  <a:t>・解説画面では英文の音声を聞くことができます。</a:t>
                </a:r>
                <a:endParaRPr kumimoji="1" lang="ja-JP" altLang="en-US" sz="600" dirty="0">
                  <a:solidFill>
                    <a:schemeClr val="tx1"/>
                  </a:solidFill>
                </a:endParaRPr>
              </a:p>
            </p:txBody>
          </p:sp>
        </p:grpSp>
      </p:grpSp>
      <p:grpSp>
        <p:nvGrpSpPr>
          <p:cNvPr id="69" name="グループ化 68"/>
          <p:cNvGrpSpPr/>
          <p:nvPr/>
        </p:nvGrpSpPr>
        <p:grpSpPr>
          <a:xfrm>
            <a:off x="6406966" y="1772816"/>
            <a:ext cx="2125474" cy="2340000"/>
            <a:chOff x="6155447" y="1772816"/>
            <a:chExt cx="2125474" cy="2340000"/>
          </a:xfrm>
        </p:grpSpPr>
        <p:sp>
          <p:nvSpPr>
            <p:cNvPr id="70" name="正方形/長方形 69"/>
            <p:cNvSpPr/>
            <p:nvPr/>
          </p:nvSpPr>
          <p:spPr>
            <a:xfrm>
              <a:off x="6155447" y="1772816"/>
              <a:ext cx="2125474" cy="2340000"/>
            </a:xfrm>
            <a:prstGeom prst="rect">
              <a:avLst/>
            </a:pr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1" name="グループ化 70"/>
            <p:cNvGrpSpPr/>
            <p:nvPr/>
          </p:nvGrpSpPr>
          <p:grpSpPr>
            <a:xfrm>
              <a:off x="6228184" y="1844824"/>
              <a:ext cx="1980000" cy="2232104"/>
              <a:chOff x="6228184" y="1844824"/>
              <a:chExt cx="1980000" cy="2232104"/>
            </a:xfrm>
          </p:grpSpPr>
          <p:sp>
            <p:nvSpPr>
              <p:cNvPr id="72" name="角丸四角形 71"/>
              <p:cNvSpPr/>
              <p:nvPr/>
            </p:nvSpPr>
            <p:spPr>
              <a:xfrm>
                <a:off x="6228184" y="1844824"/>
                <a:ext cx="1980000" cy="900000"/>
              </a:xfrm>
              <a:prstGeom prst="roundRect">
                <a:avLst>
                  <a:gd name="adj" fmla="val 12651"/>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3</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誤文訂正ドリル</a:t>
                </a:r>
                <a:endParaRPr kumimoji="1"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10</a:t>
                </a:r>
                <a:r>
                  <a:rPr lang="ja-JP" altLang="en-US" sz="1400" dirty="0" smtClean="0">
                    <a:solidFill>
                      <a:schemeClr val="tx1"/>
                    </a:solidFill>
                  </a:rPr>
                  <a:t>問）</a:t>
                </a:r>
                <a:endParaRPr kumimoji="1" lang="ja-JP" altLang="en-US" sz="1400" dirty="0">
                  <a:solidFill>
                    <a:schemeClr val="tx1"/>
                  </a:solidFill>
                </a:endParaRPr>
              </a:p>
            </p:txBody>
          </p:sp>
          <p:sp>
            <p:nvSpPr>
              <p:cNvPr id="73" name="正方形/長方形 72"/>
              <p:cNvSpPr/>
              <p:nvPr/>
            </p:nvSpPr>
            <p:spPr>
              <a:xfrm>
                <a:off x="6228184" y="2780928"/>
                <a:ext cx="1980000" cy="1296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smtClean="0">
                    <a:solidFill>
                      <a:schemeClr val="tx1"/>
                    </a:solidFill>
                  </a:rPr>
                  <a:t>英文の誤りを指摘し、正しく書き直す問題で、文法知識をより確実なものにします。解説画面では、それぞれの問題について「ルール」を再確認できます。</a:t>
                </a:r>
                <a:endParaRPr lang="en-US" altLang="ja-JP" sz="800" dirty="0" smtClean="0">
                  <a:solidFill>
                    <a:schemeClr val="tx1"/>
                  </a:solidFill>
                </a:endParaRPr>
              </a:p>
              <a:p>
                <a:pPr marL="79375" indent="-79375">
                  <a:lnSpc>
                    <a:spcPts val="800"/>
                  </a:lnSpc>
                </a:pPr>
                <a:r>
                  <a:rPr lang="ja-JP" altLang="en-US" sz="600" dirty="0" smtClean="0">
                    <a:solidFill>
                      <a:schemeClr val="tx1"/>
                    </a:solidFill>
                  </a:rPr>
                  <a:t>・文中の下線部から誤りのある箇所を選び、その部分を正しく書き直す問題です。</a:t>
                </a:r>
                <a:endParaRPr lang="en-US" altLang="ja-JP" sz="600" dirty="0" smtClean="0">
                  <a:solidFill>
                    <a:schemeClr val="tx1"/>
                  </a:solidFill>
                </a:endParaRPr>
              </a:p>
              <a:p>
                <a:pPr marL="79375" indent="-79375">
                  <a:lnSpc>
                    <a:spcPts val="800"/>
                  </a:lnSpc>
                </a:pPr>
                <a:r>
                  <a:rPr lang="ja-JP" altLang="en-US" sz="600" dirty="0" smtClean="0">
                    <a:solidFill>
                      <a:schemeClr val="tx1"/>
                    </a:solidFill>
                  </a:rPr>
                  <a:t>・</a:t>
                </a:r>
                <a:r>
                  <a:rPr lang="en-US" altLang="ja-JP" sz="600" dirty="0" smtClean="0">
                    <a:solidFill>
                      <a:schemeClr val="tx1"/>
                    </a:solidFill>
                  </a:rPr>
                  <a:t>10</a:t>
                </a:r>
                <a:r>
                  <a:rPr lang="ja-JP" altLang="en-US" sz="600" dirty="0" smtClean="0">
                    <a:solidFill>
                      <a:schemeClr val="tx1"/>
                    </a:solidFill>
                  </a:rPr>
                  <a:t>問のうち、半分が</a:t>
                </a:r>
                <a:r>
                  <a:rPr lang="en-US" altLang="ja-JP" sz="600" dirty="0" smtClean="0">
                    <a:solidFill>
                      <a:schemeClr val="tx1"/>
                    </a:solidFill>
                  </a:rPr>
                  <a:t>Step 2</a:t>
                </a:r>
                <a:r>
                  <a:rPr lang="ja-JP" altLang="en-US" sz="600" dirty="0" smtClean="0">
                    <a:solidFill>
                      <a:schemeClr val="tx1"/>
                    </a:solidFill>
                  </a:rPr>
                  <a:t>と同じ英文です。</a:t>
                </a:r>
                <a:endParaRPr lang="en-US" altLang="ja-JP" sz="600" dirty="0" smtClean="0">
                  <a:solidFill>
                    <a:schemeClr val="tx1"/>
                  </a:solidFill>
                </a:endParaRPr>
              </a:p>
              <a:p>
                <a:pPr marL="79375" indent="-79375">
                  <a:lnSpc>
                    <a:spcPts val="800"/>
                  </a:lnSpc>
                </a:pPr>
                <a:r>
                  <a:rPr lang="ja-JP" altLang="en-US" sz="600" dirty="0" smtClean="0">
                    <a:solidFill>
                      <a:schemeClr val="tx1"/>
                    </a:solidFill>
                  </a:rPr>
                  <a:t>・制限時間はありません。</a:t>
                </a:r>
                <a:endParaRPr lang="en-US" altLang="ja-JP" sz="600" dirty="0" smtClean="0">
                  <a:solidFill>
                    <a:schemeClr val="tx1"/>
                  </a:solidFill>
                </a:endParaRPr>
              </a:p>
              <a:p>
                <a:pPr marL="79375" indent="-79375">
                  <a:lnSpc>
                    <a:spcPts val="800"/>
                  </a:lnSpc>
                </a:pPr>
                <a:r>
                  <a:rPr lang="ja-JP" altLang="en-US" sz="600" dirty="0" smtClean="0">
                    <a:solidFill>
                      <a:schemeClr val="tx1"/>
                    </a:solidFill>
                  </a:rPr>
                  <a:t>・解説画面では英文の音声を聞くことができます。</a:t>
                </a:r>
                <a:endParaRPr lang="ja-JP" altLang="en-US" sz="600" dirty="0">
                  <a:solidFill>
                    <a:schemeClr val="tx1"/>
                  </a:solidFill>
                </a:endParaRPr>
              </a:p>
            </p:txBody>
          </p:sp>
        </p:grpSp>
      </p:grpSp>
      <p:sp>
        <p:nvSpPr>
          <p:cNvPr id="74" name="右矢印 73"/>
          <p:cNvSpPr/>
          <p:nvPr/>
        </p:nvSpPr>
        <p:spPr>
          <a:xfrm>
            <a:off x="2593702" y="2636894"/>
            <a:ext cx="626845" cy="578045"/>
          </a:xfrm>
          <a:prstGeom prst="rightArrow">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75" name="右矢印 74"/>
          <p:cNvSpPr/>
          <p:nvPr/>
        </p:nvSpPr>
        <p:spPr>
          <a:xfrm>
            <a:off x="5635421" y="2636894"/>
            <a:ext cx="626845" cy="578045"/>
          </a:xfrm>
          <a:prstGeom prst="rightArrow">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nvGrpSpPr>
          <p:cNvPr id="76" name="グループ化 75"/>
          <p:cNvGrpSpPr/>
          <p:nvPr/>
        </p:nvGrpSpPr>
        <p:grpSpPr>
          <a:xfrm rot="5400000">
            <a:off x="7109703" y="4164481"/>
            <a:ext cx="720000" cy="347190"/>
            <a:chOff x="616331" y="1382450"/>
            <a:chExt cx="1731915" cy="694767"/>
          </a:xfrm>
        </p:grpSpPr>
        <p:sp>
          <p:nvSpPr>
            <p:cNvPr id="77" name="二等辺三角形 76"/>
            <p:cNvSpPr/>
            <p:nvPr/>
          </p:nvSpPr>
          <p:spPr>
            <a:xfrm rot="5400000">
              <a:off x="409043" y="1589738"/>
              <a:ext cx="678398" cy="263821"/>
            </a:xfrm>
            <a:prstGeom prst="triangl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8" name="二等辺三角形 77"/>
            <p:cNvSpPr/>
            <p:nvPr/>
          </p:nvSpPr>
          <p:spPr>
            <a:xfrm rot="5400000">
              <a:off x="776066" y="1606107"/>
              <a:ext cx="678398" cy="263821"/>
            </a:xfrm>
            <a:prstGeom prst="triangle">
              <a:avLst/>
            </a:prstGeom>
            <a:solidFill>
              <a:srgbClr val="007297">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9" name="二等辺三角形 78"/>
            <p:cNvSpPr/>
            <p:nvPr/>
          </p:nvSpPr>
          <p:spPr>
            <a:xfrm rot="5400000">
              <a:off x="1143090" y="1606107"/>
              <a:ext cx="678398" cy="263821"/>
            </a:xfrm>
            <a:prstGeom prst="triangle">
              <a:avLst/>
            </a:prstGeom>
            <a:solidFill>
              <a:schemeClr val="tx2">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0" name="二等辺三角形 79"/>
            <p:cNvSpPr/>
            <p:nvPr/>
          </p:nvSpPr>
          <p:spPr>
            <a:xfrm rot="5400000">
              <a:off x="1510114" y="1606107"/>
              <a:ext cx="678398" cy="263821"/>
            </a:xfrm>
            <a:prstGeom prst="triangle">
              <a:avLst/>
            </a:prstGeom>
            <a:solidFill>
              <a:schemeClr val="tx2">
                <a:alpha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1" name="二等辺三角形 80"/>
            <p:cNvSpPr/>
            <p:nvPr/>
          </p:nvSpPr>
          <p:spPr>
            <a:xfrm rot="5400000">
              <a:off x="1877137" y="1606107"/>
              <a:ext cx="678398" cy="263821"/>
            </a:xfrm>
            <a:prstGeom prst="triangle">
              <a:avLst/>
            </a:prstGeom>
            <a:solidFill>
              <a:srgbClr val="007297">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sp>
        <p:nvSpPr>
          <p:cNvPr id="82" name="正方形/長方形 81"/>
          <p:cNvSpPr/>
          <p:nvPr/>
        </p:nvSpPr>
        <p:spPr>
          <a:xfrm>
            <a:off x="6406966" y="6027056"/>
            <a:ext cx="2134843" cy="5218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誤文訂正ドリル　の画面イメージ</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下線部の中から誤りを含むものを選び、下の記入欄に正しい形を入力します。</a:t>
            </a:r>
            <a:endParaRPr kumimoji="1" lang="ja-JP" altLang="en-US" sz="700" dirty="0">
              <a:solidFill>
                <a:schemeClr val="tx1"/>
              </a:solidFill>
            </a:endParaRPr>
          </a:p>
        </p:txBody>
      </p:sp>
      <p:sp>
        <p:nvSpPr>
          <p:cNvPr id="5" name="正方形/長方形 4"/>
          <p:cNvSpPr/>
          <p:nvPr/>
        </p:nvSpPr>
        <p:spPr>
          <a:xfrm>
            <a:off x="323528" y="4654623"/>
            <a:ext cx="3041719" cy="107863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en-US" altLang="ja-JP" sz="800" dirty="0" smtClean="0">
                <a:solidFill>
                  <a:schemeClr val="tx1"/>
                </a:solidFill>
              </a:rPr>
              <a:t>1. </a:t>
            </a:r>
            <a:r>
              <a:rPr kumimoji="1" lang="ja-JP" altLang="en-US" sz="800" dirty="0" smtClean="0">
                <a:solidFill>
                  <a:schemeClr val="tx1"/>
                </a:solidFill>
              </a:rPr>
              <a:t>コーヒーと一緒に何か甘いものがほしいです。</a:t>
            </a:r>
            <a:endParaRPr kumimoji="1" lang="en-US" altLang="ja-JP" sz="800" dirty="0" smtClean="0">
              <a:solidFill>
                <a:schemeClr val="tx1"/>
              </a:solidFill>
            </a:endParaRPr>
          </a:p>
          <a:p>
            <a:pPr>
              <a:lnSpc>
                <a:spcPct val="150000"/>
              </a:lnSpc>
            </a:pPr>
            <a:r>
              <a:rPr lang="ja-JP" altLang="en-US" sz="800" dirty="0">
                <a:solidFill>
                  <a:schemeClr val="tx1"/>
                </a:solidFill>
              </a:rPr>
              <a:t>　</a:t>
            </a:r>
            <a:r>
              <a:rPr lang="ja-JP" altLang="en-US" sz="800" dirty="0" smtClean="0">
                <a:solidFill>
                  <a:schemeClr val="tx1"/>
                </a:solidFill>
              </a:rPr>
              <a:t> </a:t>
            </a:r>
            <a:r>
              <a:rPr lang="en-US" altLang="ja-JP" sz="800" dirty="0" smtClean="0">
                <a:solidFill>
                  <a:schemeClr val="tx1"/>
                </a:solidFill>
              </a:rPr>
              <a:t>I want to (          ) my coffee.</a:t>
            </a:r>
          </a:p>
          <a:p>
            <a:pPr>
              <a:lnSpc>
                <a:spcPct val="150000"/>
              </a:lnSpc>
            </a:pPr>
            <a:r>
              <a:rPr kumimoji="1" lang="ja-JP" altLang="en-US" sz="800" dirty="0" smtClean="0">
                <a:solidFill>
                  <a:schemeClr val="tx1"/>
                </a:solidFill>
              </a:rPr>
              <a:t>○ </a:t>
            </a:r>
            <a:r>
              <a:rPr kumimoji="1" lang="en-US" altLang="ja-JP" sz="800" dirty="0" smtClean="0">
                <a:solidFill>
                  <a:schemeClr val="tx1"/>
                </a:solidFill>
              </a:rPr>
              <a:t>(A) something sweet have with</a:t>
            </a:r>
          </a:p>
          <a:p>
            <a:pPr>
              <a:lnSpc>
                <a:spcPct val="150000"/>
              </a:lnSpc>
            </a:pPr>
            <a:r>
              <a:rPr lang="ja-JP" altLang="en-US" sz="800" dirty="0" smtClean="0">
                <a:solidFill>
                  <a:schemeClr val="tx1"/>
                </a:solidFill>
              </a:rPr>
              <a:t>○ </a:t>
            </a:r>
            <a:r>
              <a:rPr lang="en-US" altLang="ja-JP" sz="800" dirty="0" smtClean="0">
                <a:solidFill>
                  <a:schemeClr val="tx1"/>
                </a:solidFill>
              </a:rPr>
              <a:t>(B) have something sweet with</a:t>
            </a:r>
          </a:p>
          <a:p>
            <a:pPr>
              <a:lnSpc>
                <a:spcPct val="150000"/>
              </a:lnSpc>
            </a:pPr>
            <a:r>
              <a:rPr kumimoji="1" lang="ja-JP" altLang="en-US" sz="800" dirty="0" smtClean="0">
                <a:solidFill>
                  <a:schemeClr val="tx1"/>
                </a:solidFill>
              </a:rPr>
              <a:t>○ </a:t>
            </a:r>
            <a:r>
              <a:rPr kumimoji="1" lang="en-US" altLang="ja-JP" sz="800" dirty="0" smtClean="0">
                <a:solidFill>
                  <a:schemeClr val="tx1"/>
                </a:solidFill>
              </a:rPr>
              <a:t>(C) with sweet have something</a:t>
            </a:r>
            <a:endParaRPr kumimoji="1" lang="ja-JP" altLang="en-US" sz="800" dirty="0">
              <a:solidFill>
                <a:schemeClr val="tx1"/>
              </a:solidFill>
            </a:endParaRPr>
          </a:p>
        </p:txBody>
      </p:sp>
      <p:grpSp>
        <p:nvGrpSpPr>
          <p:cNvPr id="83" name="グループ化 82"/>
          <p:cNvGrpSpPr/>
          <p:nvPr/>
        </p:nvGrpSpPr>
        <p:grpSpPr>
          <a:xfrm rot="8100000">
            <a:off x="2643742" y="4214951"/>
            <a:ext cx="887558" cy="347191"/>
            <a:chOff x="616331" y="1382450"/>
            <a:chExt cx="1731915" cy="694767"/>
          </a:xfrm>
        </p:grpSpPr>
        <p:sp>
          <p:nvSpPr>
            <p:cNvPr id="84" name="二等辺三角形 83"/>
            <p:cNvSpPr/>
            <p:nvPr/>
          </p:nvSpPr>
          <p:spPr>
            <a:xfrm rot="5400000">
              <a:off x="409043" y="1589738"/>
              <a:ext cx="678398" cy="263821"/>
            </a:xfrm>
            <a:prstGeom prst="triangl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5" name="二等辺三角形 84"/>
            <p:cNvSpPr/>
            <p:nvPr/>
          </p:nvSpPr>
          <p:spPr>
            <a:xfrm rot="5400000">
              <a:off x="776066" y="1606107"/>
              <a:ext cx="678398" cy="263821"/>
            </a:xfrm>
            <a:prstGeom prst="triangle">
              <a:avLst/>
            </a:prstGeom>
            <a:solidFill>
              <a:srgbClr val="007297">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6" name="二等辺三角形 85"/>
            <p:cNvSpPr/>
            <p:nvPr/>
          </p:nvSpPr>
          <p:spPr>
            <a:xfrm rot="5400000">
              <a:off x="1143092" y="1606105"/>
              <a:ext cx="678397" cy="263821"/>
            </a:xfrm>
            <a:prstGeom prst="triangle">
              <a:avLst/>
            </a:prstGeom>
            <a:solidFill>
              <a:schemeClr val="tx2">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7" name="二等辺三角形 86"/>
            <p:cNvSpPr/>
            <p:nvPr/>
          </p:nvSpPr>
          <p:spPr>
            <a:xfrm rot="5400000">
              <a:off x="1510114" y="1606107"/>
              <a:ext cx="678398" cy="263821"/>
            </a:xfrm>
            <a:prstGeom prst="triangle">
              <a:avLst/>
            </a:prstGeom>
            <a:solidFill>
              <a:schemeClr val="tx2">
                <a:alpha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8" name="二等辺三角形 87"/>
            <p:cNvSpPr/>
            <p:nvPr/>
          </p:nvSpPr>
          <p:spPr>
            <a:xfrm rot="5400000">
              <a:off x="1877137" y="1606107"/>
              <a:ext cx="678398" cy="263821"/>
            </a:xfrm>
            <a:prstGeom prst="triangle">
              <a:avLst/>
            </a:prstGeom>
            <a:solidFill>
              <a:srgbClr val="007297">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sp>
        <p:nvSpPr>
          <p:cNvPr id="89" name="正方形/長方形 88"/>
          <p:cNvSpPr/>
          <p:nvPr/>
        </p:nvSpPr>
        <p:spPr>
          <a:xfrm>
            <a:off x="323528" y="5733256"/>
            <a:ext cx="2134843" cy="5218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a:solidFill>
                  <a:schemeClr val="tx1"/>
                </a:solidFill>
                <a:latin typeface="小塚ゴシック Pro H" pitchFamily="34" charset="-128"/>
                <a:ea typeface="小塚ゴシック Pro H" pitchFamily="34" charset="-128"/>
              </a:rPr>
              <a:t>部分並べ替え</a:t>
            </a:r>
            <a:r>
              <a:rPr lang="ja-JP" altLang="en-US" sz="900" dirty="0" smtClean="0">
                <a:solidFill>
                  <a:schemeClr val="tx1"/>
                </a:solidFill>
                <a:latin typeface="小塚ゴシック Pro H" pitchFamily="34" charset="-128"/>
                <a:ea typeface="小塚ゴシック Pro H" pitchFamily="34" charset="-128"/>
              </a:rPr>
              <a:t>ドリルの問題例</a:t>
            </a:r>
            <a:endParaRPr lang="en-US" altLang="ja-JP" sz="900" dirty="0" smtClean="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語順の異なる選択肢の中から、正しいものを選ぶ問題形式となります。</a:t>
            </a:r>
            <a:endParaRPr kumimoji="1" lang="ja-JP" altLang="en-US" sz="700" dirty="0">
              <a:solidFill>
                <a:schemeClr val="tx1"/>
              </a:solidFill>
            </a:endParaRPr>
          </a:p>
        </p:txBody>
      </p:sp>
    </p:spTree>
    <p:extLst>
      <p:ext uri="{BB962C8B-B14F-4D97-AF65-F5344CB8AC3E}">
        <p14:creationId xmlns:p14="http://schemas.microsoft.com/office/powerpoint/2010/main" val="23620655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77" t="8312" r="479" b="32012"/>
          <a:stretch/>
        </p:blipFill>
        <p:spPr bwMode="auto">
          <a:xfrm>
            <a:off x="3528464" y="1772816"/>
            <a:ext cx="5220000" cy="251149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テキスト プレースホルダー 1"/>
          <p:cNvSpPr>
            <a:spLocks noGrp="1"/>
          </p:cNvSpPr>
          <p:nvPr>
            <p:ph type="body" sz="quarter" idx="10"/>
          </p:nvPr>
        </p:nvSpPr>
        <p:spPr/>
        <p:txBody>
          <a:bodyPr/>
          <a:lstStyle/>
          <a:p>
            <a:r>
              <a:rPr lang="ja-JP" altLang="en-US" dirty="0" smtClean="0"/>
              <a:t>レッスン：</a:t>
            </a:r>
            <a:r>
              <a:rPr lang="en-US" altLang="ja-JP" dirty="0" smtClean="0"/>
              <a:t>Output Stage</a:t>
            </a:r>
            <a:endParaRPr lang="ja-JP" altLang="en-US" dirty="0"/>
          </a:p>
        </p:txBody>
      </p:sp>
      <p:sp>
        <p:nvSpPr>
          <p:cNvPr id="66" name="正方形/長方形 65"/>
          <p:cNvSpPr/>
          <p:nvPr/>
        </p:nvSpPr>
        <p:spPr>
          <a:xfrm>
            <a:off x="197213" y="836712"/>
            <a:ext cx="8707780" cy="553998"/>
          </a:xfrm>
          <a:prstGeom prst="rect">
            <a:avLst/>
          </a:prstGeom>
        </p:spPr>
        <p:txBody>
          <a:bodyPr wrap="square">
            <a:spAutoFit/>
          </a:bodyPr>
          <a:lstStyle/>
          <a:p>
            <a:pPr>
              <a:lnSpc>
                <a:spcPts val="1800"/>
              </a:lnSpc>
            </a:pPr>
            <a:r>
              <a:rPr lang="en-US" altLang="ja-JP" sz="1200" dirty="0" smtClean="0">
                <a:latin typeface="+mn-ea"/>
                <a:cs typeface="Meiryo UI" pitchFamily="50" charset="-128"/>
              </a:rPr>
              <a:t>Output Stage</a:t>
            </a:r>
            <a:r>
              <a:rPr lang="ja-JP" altLang="en-US" sz="1200" dirty="0" smtClean="0">
                <a:latin typeface="+mn-ea"/>
                <a:cs typeface="Meiryo UI" pitchFamily="50" charset="-128"/>
              </a:rPr>
              <a:t>では、</a:t>
            </a:r>
            <a:r>
              <a:rPr lang="en-US" altLang="ja-JP" sz="1200" dirty="0" smtClean="0">
                <a:latin typeface="+mn-ea"/>
                <a:cs typeface="Meiryo UI" pitchFamily="50" charset="-128"/>
              </a:rPr>
              <a:t>Input Stage</a:t>
            </a:r>
            <a:r>
              <a:rPr lang="ja-JP" altLang="en-US" sz="1200" dirty="0" smtClean="0">
                <a:latin typeface="+mn-ea"/>
                <a:cs typeface="Meiryo UI" pitchFamily="50" charset="-128"/>
              </a:rPr>
              <a:t>と</a:t>
            </a:r>
            <a:r>
              <a:rPr lang="en-US" altLang="ja-JP" sz="1200" dirty="0" smtClean="0">
                <a:latin typeface="+mn-ea"/>
                <a:cs typeface="Meiryo UI" pitchFamily="50" charset="-128"/>
              </a:rPr>
              <a:t>Drill Stage</a:t>
            </a:r>
            <a:r>
              <a:rPr lang="ja-JP" altLang="en-US" sz="1200" dirty="0" smtClean="0">
                <a:latin typeface="+mn-ea"/>
                <a:cs typeface="Meiryo UI" pitchFamily="50" charset="-128"/>
              </a:rPr>
              <a:t>で身に付けた文法知識を利用して英文を口に出す練習をします。お手本の音声と自分の発話の抑揚や強弱を比較して、英語らしい話し方ができることを目指します。</a:t>
            </a:r>
            <a:endParaRPr lang="en-US" altLang="ja-JP" sz="1200" dirty="0">
              <a:latin typeface="+mn-ea"/>
              <a:cs typeface="Meiryo UI" pitchFamily="50" charset="-128"/>
            </a:endParaRPr>
          </a:p>
        </p:txBody>
      </p:sp>
      <p:sp>
        <p:nvSpPr>
          <p:cNvPr id="5" name="テキスト ボックス 4"/>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sp>
        <p:nvSpPr>
          <p:cNvPr id="7" name="テキスト ボックス 6"/>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grpSp>
        <p:nvGrpSpPr>
          <p:cNvPr id="8" name="グループ化 7"/>
          <p:cNvGrpSpPr/>
          <p:nvPr/>
        </p:nvGrpSpPr>
        <p:grpSpPr>
          <a:xfrm>
            <a:off x="323528" y="1772816"/>
            <a:ext cx="2125474" cy="2664000"/>
            <a:chOff x="323528" y="1772816"/>
            <a:chExt cx="2125474" cy="2664000"/>
          </a:xfrm>
        </p:grpSpPr>
        <p:sp>
          <p:nvSpPr>
            <p:cNvPr id="9" name="正方形/長方形 8"/>
            <p:cNvSpPr/>
            <p:nvPr/>
          </p:nvSpPr>
          <p:spPr>
            <a:xfrm>
              <a:off x="323528" y="1772816"/>
              <a:ext cx="2125474" cy="2664000"/>
            </a:xfrm>
            <a:prstGeom prst="rect">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395536" y="1844824"/>
              <a:ext cx="1980000" cy="2556104"/>
              <a:chOff x="395536" y="1844824"/>
              <a:chExt cx="1980000" cy="2556104"/>
            </a:xfrm>
          </p:grpSpPr>
          <p:sp>
            <p:nvSpPr>
              <p:cNvPr id="11" name="角丸四角形 10"/>
              <p:cNvSpPr/>
              <p:nvPr/>
            </p:nvSpPr>
            <p:spPr>
              <a:xfrm>
                <a:off x="395536" y="1844824"/>
                <a:ext cx="1980000" cy="900000"/>
              </a:xfrm>
              <a:prstGeom prst="roundRect">
                <a:avLst>
                  <a:gd name="adj" fmla="val 12651"/>
                </a:avLst>
              </a:prstGeom>
              <a:ln/>
            </p:spPr>
            <p:style>
              <a:lnRef idx="1">
                <a:schemeClr val="accent6"/>
              </a:lnRef>
              <a:fillRef idx="2">
                <a:schemeClr val="accent6"/>
              </a:fillRef>
              <a:effectRef idx="1">
                <a:schemeClr val="accent6"/>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1</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リピーティング</a:t>
                </a:r>
                <a:endParaRPr kumimoji="1"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5</a:t>
                </a:r>
                <a:r>
                  <a:rPr lang="ja-JP" altLang="en-US" sz="1400" dirty="0" smtClean="0">
                    <a:solidFill>
                      <a:schemeClr val="tx1"/>
                    </a:solidFill>
                  </a:rPr>
                  <a:t>問）</a:t>
                </a:r>
                <a:endParaRPr kumimoji="1" lang="ja-JP" altLang="en-US" sz="1400" dirty="0">
                  <a:solidFill>
                    <a:schemeClr val="tx1"/>
                  </a:solidFill>
                </a:endParaRPr>
              </a:p>
            </p:txBody>
          </p:sp>
          <p:sp>
            <p:nvSpPr>
              <p:cNvPr id="12" name="正方形/長方形 11"/>
              <p:cNvSpPr/>
              <p:nvPr/>
            </p:nvSpPr>
            <p:spPr>
              <a:xfrm>
                <a:off x="395536" y="2780928"/>
                <a:ext cx="1980000" cy="162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en-US" altLang="ja-JP" sz="800" dirty="0" smtClean="0">
                    <a:solidFill>
                      <a:schemeClr val="tx1"/>
                    </a:solidFill>
                  </a:rPr>
                  <a:t>Drill Stage </a:t>
                </a:r>
                <a:r>
                  <a:rPr lang="ja-JP" altLang="en-US" sz="800" dirty="0" smtClean="0">
                    <a:solidFill>
                      <a:schemeClr val="tx1"/>
                    </a:solidFill>
                  </a:rPr>
                  <a:t>で学習した英文の中から</a:t>
                </a:r>
                <a:r>
                  <a:rPr lang="en-US" altLang="ja-JP" sz="800" dirty="0" smtClean="0">
                    <a:solidFill>
                      <a:schemeClr val="tx1"/>
                    </a:solidFill>
                  </a:rPr>
                  <a:t>5</a:t>
                </a:r>
                <a:r>
                  <a:rPr lang="ja-JP" altLang="en-US" sz="800" dirty="0" smtClean="0">
                    <a:solidFill>
                      <a:schemeClr val="tx1"/>
                    </a:solidFill>
                  </a:rPr>
                  <a:t>文を選び、発話練習を行います。しっかり声を出して発話することは、アウトプットのベースを作るだけでなく、知識の定着にも役立ちます。</a:t>
                </a:r>
                <a:endParaRPr lang="en-US" altLang="ja-JP" sz="900" dirty="0">
                  <a:solidFill>
                    <a:schemeClr val="tx1"/>
                  </a:solidFill>
                </a:endParaRPr>
              </a:p>
              <a:p>
                <a:pPr marL="79375" indent="-79375">
                  <a:lnSpc>
                    <a:spcPts val="800"/>
                  </a:lnSpc>
                </a:pPr>
                <a:r>
                  <a:rPr lang="ja-JP" altLang="en-US" sz="700" dirty="0" smtClean="0">
                    <a:solidFill>
                      <a:schemeClr val="tx1"/>
                    </a:solidFill>
                  </a:rPr>
                  <a:t>・音声認識機能を利用します。</a:t>
                </a:r>
                <a:r>
                  <a:rPr lang="en-US" altLang="ja-JP" sz="700" dirty="0" smtClean="0">
                    <a:solidFill>
                      <a:schemeClr val="tx1"/>
                    </a:solidFill>
                  </a:rPr>
                  <a:t>Flash Player</a:t>
                </a:r>
                <a:r>
                  <a:rPr lang="ja-JP" altLang="en-US" sz="700" dirty="0" smtClean="0">
                    <a:solidFill>
                      <a:schemeClr val="tx1"/>
                    </a:solidFill>
                  </a:rPr>
                  <a:t>が必要となるため、モバイル環境（スマートフォン、タブレット）では利用できません。</a:t>
                </a:r>
                <a:endParaRPr lang="en-US" altLang="ja-JP" sz="700" dirty="0" smtClean="0">
                  <a:solidFill>
                    <a:schemeClr val="tx1"/>
                  </a:solidFill>
                </a:endParaRPr>
              </a:p>
              <a:p>
                <a:pPr marL="79375" indent="-79375">
                  <a:lnSpc>
                    <a:spcPts val="800"/>
                  </a:lnSpc>
                </a:pPr>
                <a:r>
                  <a:rPr lang="ja-JP" altLang="en-US" sz="700" dirty="0" smtClean="0">
                    <a:solidFill>
                      <a:schemeClr val="tx1"/>
                    </a:solidFill>
                  </a:rPr>
                  <a:t>・マイクが必要となります。</a:t>
                </a:r>
                <a:endParaRPr lang="en-US" altLang="ja-JP" sz="700" dirty="0" smtClean="0">
                  <a:solidFill>
                    <a:schemeClr val="tx1"/>
                  </a:solidFill>
                </a:endParaRPr>
              </a:p>
              <a:p>
                <a:pPr marL="79375" indent="-79375">
                  <a:lnSpc>
                    <a:spcPts val="800"/>
                  </a:lnSpc>
                </a:pPr>
                <a:r>
                  <a:rPr lang="ja-JP" altLang="en-US" sz="700" dirty="0" smtClean="0">
                    <a:solidFill>
                      <a:schemeClr val="tx1"/>
                    </a:solidFill>
                  </a:rPr>
                  <a:t>・声をしっかり出さないと学習が進まないようになっています。</a:t>
                </a:r>
                <a:endParaRPr lang="en-US" altLang="ja-JP" sz="700" dirty="0" smtClean="0">
                  <a:solidFill>
                    <a:schemeClr val="tx1"/>
                  </a:solidFill>
                </a:endParaRPr>
              </a:p>
              <a:p>
                <a:pPr marL="79375" indent="-79375">
                  <a:lnSpc>
                    <a:spcPts val="800"/>
                  </a:lnSpc>
                </a:pPr>
                <a:r>
                  <a:rPr lang="ja-JP" altLang="en-US" sz="700" dirty="0" smtClean="0">
                    <a:solidFill>
                      <a:schemeClr val="tx1"/>
                    </a:solidFill>
                  </a:rPr>
                  <a:t>・発音の評価をする機能はありません。</a:t>
                </a:r>
                <a:endParaRPr lang="en-US" altLang="ja-JP" sz="700" dirty="0">
                  <a:solidFill>
                    <a:schemeClr val="tx1"/>
                  </a:solidFill>
                </a:endParaRPr>
              </a:p>
            </p:txBody>
          </p:sp>
        </p:grpSp>
      </p:grpSp>
      <p:sp>
        <p:nvSpPr>
          <p:cNvPr id="40" name="正方形/長方形 39"/>
          <p:cNvSpPr/>
          <p:nvPr/>
        </p:nvSpPr>
        <p:spPr>
          <a:xfrm>
            <a:off x="3532084" y="4278912"/>
            <a:ext cx="4280276" cy="138233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900" dirty="0" smtClean="0">
                <a:solidFill>
                  <a:schemeClr val="tx1"/>
                </a:solidFill>
                <a:latin typeface="小塚ゴシック Pro H" pitchFamily="34" charset="-128"/>
                <a:ea typeface="小塚ゴシック Pro H" pitchFamily="34" charset="-128"/>
              </a:rPr>
              <a:t>リピーティングの学習画面</a:t>
            </a:r>
            <a:endParaRPr lang="en-US" altLang="ja-JP" sz="900" dirty="0">
              <a:solidFill>
                <a:schemeClr val="tx1"/>
              </a:solidFill>
              <a:latin typeface="小塚ゴシック Pro H" pitchFamily="34" charset="-128"/>
              <a:ea typeface="小塚ゴシック Pro H" pitchFamily="34" charset="-128"/>
            </a:endParaRPr>
          </a:p>
          <a:p>
            <a:pPr>
              <a:lnSpc>
                <a:spcPts val="1100"/>
              </a:lnSpc>
            </a:pPr>
            <a:r>
              <a:rPr lang="ja-JP" altLang="en-US" sz="900" dirty="0" smtClean="0">
                <a:solidFill>
                  <a:schemeClr val="tx1"/>
                </a:solidFill>
              </a:rPr>
              <a:t>お手本を真似て英文を発話し、視覚的・聴覚的フィードバックを確認して自分の発話をチェックします。音声認識機能を利用しているため、声をしっかり出す必要があります。</a:t>
            </a:r>
            <a:endParaRPr lang="en-US" altLang="ja-JP" sz="900" dirty="0" smtClean="0">
              <a:solidFill>
                <a:schemeClr val="tx1"/>
              </a:solidFill>
            </a:endParaRPr>
          </a:p>
          <a:p>
            <a:pPr marL="87313" indent="-87313">
              <a:lnSpc>
                <a:spcPts val="1100"/>
              </a:lnSpc>
            </a:pPr>
            <a:r>
              <a:rPr lang="ja-JP" altLang="en-US" sz="700" dirty="0" smtClean="0">
                <a:solidFill>
                  <a:schemeClr val="tx1"/>
                </a:solidFill>
              </a:rPr>
              <a:t>・グラフでは、イントネーション（抑揚）、リズム（強弱）、スピードをお手本と比較できます。</a:t>
            </a:r>
            <a:endParaRPr lang="en-US" altLang="ja-JP" sz="700" dirty="0" smtClean="0">
              <a:solidFill>
                <a:schemeClr val="tx1"/>
              </a:solidFill>
            </a:endParaRPr>
          </a:p>
          <a:p>
            <a:pPr marL="87313" indent="-87313">
              <a:lnSpc>
                <a:spcPts val="1100"/>
              </a:lnSpc>
            </a:pPr>
            <a:r>
              <a:rPr lang="ja-JP" altLang="en-US" sz="700" dirty="0" smtClean="0">
                <a:solidFill>
                  <a:schemeClr val="tx1"/>
                </a:solidFill>
              </a:rPr>
              <a:t>・音声再生機能は、お手本と自分の発話を個別に再生できるほか、部分再生（クリックした単語から音声を再生）、同時再生が可能です。</a:t>
            </a:r>
            <a:endParaRPr lang="en-US" altLang="ja-JP" sz="700" dirty="0" smtClean="0">
              <a:solidFill>
                <a:schemeClr val="tx1"/>
              </a:solidFill>
            </a:endParaRPr>
          </a:p>
          <a:p>
            <a:pPr marL="87313" indent="-87313">
              <a:lnSpc>
                <a:spcPts val="1100"/>
              </a:lnSpc>
            </a:pPr>
            <a:r>
              <a:rPr lang="ja-JP" altLang="en-US" sz="700" dirty="0" smtClean="0">
                <a:solidFill>
                  <a:schemeClr val="tx1"/>
                </a:solidFill>
              </a:rPr>
              <a:t>・声が小さすぎたり出ていなかったりすると学習を進めることができません。</a:t>
            </a:r>
            <a:endParaRPr lang="en-US" altLang="ja-JP" sz="700" dirty="0" smtClean="0">
              <a:solidFill>
                <a:schemeClr val="tx1"/>
              </a:solidFill>
            </a:endParaRPr>
          </a:p>
          <a:p>
            <a:pPr marL="87313" indent="-87313">
              <a:lnSpc>
                <a:spcPts val="1100"/>
              </a:lnSpc>
            </a:pPr>
            <a:r>
              <a:rPr lang="ja-JP" altLang="en-US" sz="700" dirty="0" smtClean="0">
                <a:solidFill>
                  <a:schemeClr val="tx1"/>
                </a:solidFill>
              </a:rPr>
              <a:t>・学習者の発話を点数などで評価する機能はありません。</a:t>
            </a:r>
            <a:endParaRPr lang="ja-JP" altLang="en-US" sz="700" dirty="0">
              <a:solidFill>
                <a:schemeClr val="tx1"/>
              </a:solidFill>
            </a:endParaRPr>
          </a:p>
        </p:txBody>
      </p:sp>
      <p:sp>
        <p:nvSpPr>
          <p:cNvPr id="46" name="テキスト ボックス 45"/>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grpSp>
        <p:nvGrpSpPr>
          <p:cNvPr id="3" name="グループ化 2"/>
          <p:cNvGrpSpPr>
            <a:grpSpLocks noChangeAspect="1"/>
          </p:cNvGrpSpPr>
          <p:nvPr/>
        </p:nvGrpSpPr>
        <p:grpSpPr>
          <a:xfrm>
            <a:off x="2403409" y="2872365"/>
            <a:ext cx="1186866" cy="464902"/>
            <a:chOff x="616331" y="2304769"/>
            <a:chExt cx="1731915" cy="678398"/>
          </a:xfrm>
        </p:grpSpPr>
        <p:sp>
          <p:nvSpPr>
            <p:cNvPr id="41" name="二等辺三角形 40"/>
            <p:cNvSpPr/>
            <p:nvPr/>
          </p:nvSpPr>
          <p:spPr>
            <a:xfrm rot="5400000">
              <a:off x="409043" y="2512057"/>
              <a:ext cx="678398" cy="263821"/>
            </a:xfrm>
            <a:prstGeom prst="triangl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2" name="二等辺三角形 41"/>
            <p:cNvSpPr/>
            <p:nvPr/>
          </p:nvSpPr>
          <p:spPr>
            <a:xfrm rot="5400000">
              <a:off x="776066" y="2512057"/>
              <a:ext cx="678398" cy="263821"/>
            </a:xfrm>
            <a:prstGeom prst="triangle">
              <a:avLst/>
            </a:prstGeom>
            <a:solidFill>
              <a:srgbClr val="FF671B">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3" name="二等辺三角形 42"/>
            <p:cNvSpPr/>
            <p:nvPr/>
          </p:nvSpPr>
          <p:spPr>
            <a:xfrm rot="5400000">
              <a:off x="1143090" y="2512057"/>
              <a:ext cx="678398" cy="263821"/>
            </a:xfrm>
            <a:prstGeom prst="triangle">
              <a:avLst/>
            </a:prstGeom>
            <a:solidFill>
              <a:srgbClr val="FF671B">
                <a:alpha val="6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4" name="二等辺三角形 43"/>
            <p:cNvSpPr/>
            <p:nvPr/>
          </p:nvSpPr>
          <p:spPr>
            <a:xfrm rot="5400000">
              <a:off x="1510114" y="2512057"/>
              <a:ext cx="678398" cy="263821"/>
            </a:xfrm>
            <a:prstGeom prst="triangle">
              <a:avLst/>
            </a:prstGeom>
            <a:solidFill>
              <a:srgbClr val="FF671B">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5" name="二等辺三角形 44"/>
            <p:cNvSpPr/>
            <p:nvPr/>
          </p:nvSpPr>
          <p:spPr>
            <a:xfrm rot="5400000">
              <a:off x="1877137" y="2512057"/>
              <a:ext cx="678398" cy="263821"/>
            </a:xfrm>
            <a:prstGeom prst="triangle">
              <a:avLst/>
            </a:prstGeom>
            <a:solidFill>
              <a:srgbClr val="FF671B">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spTree>
    <p:extLst>
      <p:ext uri="{BB962C8B-B14F-4D97-AF65-F5344CB8AC3E}">
        <p14:creationId xmlns:p14="http://schemas.microsoft.com/office/powerpoint/2010/main" val="14366198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p:txBody>
          <a:bodyPr/>
          <a:lstStyle/>
          <a:p>
            <a:r>
              <a:rPr lang="ja-JP" altLang="en-US" dirty="0" smtClean="0"/>
              <a:t>レッスン：</a:t>
            </a:r>
            <a:r>
              <a:rPr lang="en-US" altLang="ja-JP" dirty="0" smtClean="0"/>
              <a:t>Review</a:t>
            </a:r>
            <a:endParaRPr lang="ja-JP" altLang="en-US" dirty="0"/>
          </a:p>
        </p:txBody>
      </p:sp>
      <p:sp>
        <p:nvSpPr>
          <p:cNvPr id="66" name="正方形/長方形 65"/>
          <p:cNvSpPr/>
          <p:nvPr/>
        </p:nvSpPr>
        <p:spPr>
          <a:xfrm>
            <a:off x="197213" y="836712"/>
            <a:ext cx="8707780" cy="553998"/>
          </a:xfrm>
          <a:prstGeom prst="rect">
            <a:avLst/>
          </a:prstGeom>
        </p:spPr>
        <p:txBody>
          <a:bodyPr wrap="square">
            <a:spAutoFit/>
          </a:bodyPr>
          <a:lstStyle/>
          <a:p>
            <a:pPr>
              <a:lnSpc>
                <a:spcPts val="1800"/>
              </a:lnSpc>
            </a:pPr>
            <a:r>
              <a:rPr lang="en-US" altLang="ja-JP" sz="1200" dirty="0" smtClean="0">
                <a:latin typeface="+mn-ea"/>
                <a:cs typeface="Meiryo UI" pitchFamily="50" charset="-128"/>
              </a:rPr>
              <a:t>4</a:t>
            </a:r>
            <a:r>
              <a:rPr lang="ja-JP" altLang="en-US" sz="1200" dirty="0" smtClean="0">
                <a:latin typeface="+mn-ea"/>
                <a:cs typeface="Meiryo UI" pitchFamily="50" charset="-128"/>
              </a:rPr>
              <a:t>～</a:t>
            </a:r>
            <a:r>
              <a:rPr lang="en-US" altLang="ja-JP" sz="1200" dirty="0" smtClean="0">
                <a:latin typeface="+mn-ea"/>
                <a:cs typeface="Meiryo UI" pitchFamily="50" charset="-128"/>
              </a:rPr>
              <a:t>7 Lesson</a:t>
            </a:r>
            <a:r>
              <a:rPr lang="ja-JP" altLang="en-US" sz="1200" dirty="0" smtClean="0">
                <a:latin typeface="+mn-ea"/>
                <a:cs typeface="Meiryo UI" pitchFamily="50" charset="-128"/>
              </a:rPr>
              <a:t>につき</a:t>
            </a:r>
            <a:r>
              <a:rPr lang="en-US" altLang="ja-JP" sz="1200" dirty="0" smtClean="0">
                <a:latin typeface="+mn-ea"/>
                <a:cs typeface="Meiryo UI" pitchFamily="50" charset="-128"/>
              </a:rPr>
              <a:t>1</a:t>
            </a:r>
            <a:r>
              <a:rPr lang="ja-JP" altLang="en-US" sz="1200" dirty="0" smtClean="0">
                <a:latin typeface="+mn-ea"/>
                <a:cs typeface="Meiryo UI" pitchFamily="50" charset="-128"/>
              </a:rPr>
              <a:t>回の</a:t>
            </a:r>
            <a:r>
              <a:rPr lang="en-US" altLang="ja-JP" sz="1200" dirty="0" smtClean="0">
                <a:latin typeface="+mn-ea"/>
                <a:cs typeface="Meiryo UI" pitchFamily="50" charset="-128"/>
              </a:rPr>
              <a:t>Review</a:t>
            </a:r>
            <a:r>
              <a:rPr lang="ja-JP" altLang="en-US" sz="1200" dirty="0" smtClean="0">
                <a:latin typeface="+mn-ea"/>
                <a:cs typeface="Meiryo UI" pitchFamily="50" charset="-128"/>
              </a:rPr>
              <a:t>ユニットがあります。</a:t>
            </a:r>
            <a:r>
              <a:rPr lang="en-US" altLang="ja-JP" sz="1200" dirty="0" smtClean="0">
                <a:latin typeface="+mn-ea"/>
                <a:cs typeface="Meiryo UI" pitchFamily="50" charset="-128"/>
              </a:rPr>
              <a:t>Review</a:t>
            </a:r>
            <a:r>
              <a:rPr lang="ja-JP" altLang="en-US" sz="1200" dirty="0" smtClean="0">
                <a:latin typeface="+mn-ea"/>
                <a:cs typeface="Meiryo UI" pitchFamily="50" charset="-128"/>
              </a:rPr>
              <a:t>ユニットでは、対象となる</a:t>
            </a:r>
            <a:r>
              <a:rPr lang="en-US" altLang="ja-JP" sz="1200" dirty="0" smtClean="0">
                <a:latin typeface="+mn-ea"/>
                <a:cs typeface="Meiryo UI" pitchFamily="50" charset="-128"/>
              </a:rPr>
              <a:t>Lesson</a:t>
            </a:r>
            <a:r>
              <a:rPr lang="ja-JP" altLang="en-US" sz="1200" dirty="0" smtClean="0">
                <a:latin typeface="+mn-ea"/>
                <a:cs typeface="Meiryo UI" pitchFamily="50" charset="-128"/>
              </a:rPr>
              <a:t>で学習した「ルール」をもう一度復習し、その知識の運用能力をさらに高めていくためのトレーニングを行います。</a:t>
            </a:r>
            <a:endParaRPr lang="en-US" altLang="ja-JP" sz="1200" dirty="0">
              <a:latin typeface="+mn-ea"/>
              <a:cs typeface="Meiryo UI" pitchFamily="50" charset="-128"/>
            </a:endParaRPr>
          </a:p>
        </p:txBody>
      </p:sp>
      <p:sp>
        <p:nvSpPr>
          <p:cNvPr id="5" name="テキスト ボックス 4"/>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sp>
        <p:nvSpPr>
          <p:cNvPr id="7" name="テキスト ボックス 6"/>
          <p:cNvSpPr txBox="1"/>
          <p:nvPr/>
        </p:nvSpPr>
        <p:spPr>
          <a:xfrm>
            <a:off x="202916" y="1452980"/>
            <a:ext cx="2664296" cy="288032"/>
          </a:xfrm>
          <a:prstGeom prst="rect">
            <a:avLst/>
          </a:prstGeom>
          <a:noFill/>
        </p:spPr>
        <p:txBody>
          <a:bodyPr wrap="none" rtlCol="0">
            <a:noAutofit/>
          </a:bodyPr>
          <a:lstStyle/>
          <a:p>
            <a:r>
              <a:rPr kumimoji="1" lang="ja-JP" altLang="en-US" sz="1600" dirty="0" smtClean="0"/>
              <a:t>＜</a:t>
            </a:r>
            <a:r>
              <a:rPr kumimoji="1" lang="en-US" altLang="ja-JP" sz="1600" dirty="0" smtClean="0"/>
              <a:t>1</a:t>
            </a:r>
            <a:r>
              <a:rPr kumimoji="1" lang="ja-JP" altLang="en-US" sz="1600" dirty="0" smtClean="0"/>
              <a:t>ユニットの学習の流れ＞</a:t>
            </a:r>
          </a:p>
        </p:txBody>
      </p:sp>
      <p:sp>
        <p:nvSpPr>
          <p:cNvPr id="40" name="正方形/長方形 39"/>
          <p:cNvSpPr/>
          <p:nvPr/>
        </p:nvSpPr>
        <p:spPr>
          <a:xfrm>
            <a:off x="5923894" y="4282658"/>
            <a:ext cx="2752562" cy="186825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ct val="150000"/>
              </a:lnSpc>
            </a:pPr>
            <a:r>
              <a:rPr lang="ja-JP" altLang="en-US" sz="900" dirty="0" smtClean="0">
                <a:solidFill>
                  <a:schemeClr val="tx1"/>
                </a:solidFill>
                <a:latin typeface="小塚ゴシック Pro H" pitchFamily="34" charset="-128"/>
                <a:ea typeface="小塚ゴシック Pro H" pitchFamily="34" charset="-128"/>
              </a:rPr>
              <a:t>音声認識に関する注意事項</a:t>
            </a:r>
            <a:endParaRPr lang="en-US" altLang="ja-JP" sz="900" dirty="0">
              <a:solidFill>
                <a:schemeClr val="tx1"/>
              </a:solidFill>
              <a:latin typeface="小塚ゴシック Pro H" pitchFamily="34" charset="-128"/>
              <a:ea typeface="小塚ゴシック Pro H" pitchFamily="34" charset="-128"/>
            </a:endParaRPr>
          </a:p>
          <a:p>
            <a:pPr>
              <a:lnSpc>
                <a:spcPct val="150000"/>
              </a:lnSpc>
            </a:pPr>
            <a:r>
              <a:rPr lang="en-US" altLang="ja-JP" sz="900" dirty="0" smtClean="0">
                <a:solidFill>
                  <a:schemeClr val="tx1"/>
                </a:solidFill>
              </a:rPr>
              <a:t>Review</a:t>
            </a:r>
            <a:r>
              <a:rPr lang="ja-JP" altLang="en-US" sz="900" dirty="0" smtClean="0">
                <a:solidFill>
                  <a:schemeClr val="tx1"/>
                </a:solidFill>
              </a:rPr>
              <a:t>ユニットの</a:t>
            </a:r>
            <a:r>
              <a:rPr lang="en-US" altLang="ja-JP" sz="900" dirty="0" smtClean="0">
                <a:solidFill>
                  <a:schemeClr val="tx1"/>
                </a:solidFill>
              </a:rPr>
              <a:t>Step 3</a:t>
            </a:r>
            <a:r>
              <a:rPr lang="ja-JP" altLang="en-US" sz="900" dirty="0" smtClean="0">
                <a:solidFill>
                  <a:schemeClr val="tx1"/>
                </a:solidFill>
              </a:rPr>
              <a:t>と</a:t>
            </a:r>
            <a:r>
              <a:rPr lang="en-US" altLang="ja-JP" sz="900" dirty="0" smtClean="0">
                <a:solidFill>
                  <a:schemeClr val="tx1"/>
                </a:solidFill>
              </a:rPr>
              <a:t>Step 4</a:t>
            </a:r>
            <a:r>
              <a:rPr lang="ja-JP" altLang="en-US" sz="900" dirty="0" err="1" smtClean="0">
                <a:solidFill>
                  <a:schemeClr val="tx1"/>
                </a:solidFill>
              </a:rPr>
              <a:t>には</a:t>
            </a:r>
            <a:r>
              <a:rPr lang="ja-JP" altLang="en-US" sz="900" dirty="0" smtClean="0">
                <a:solidFill>
                  <a:schemeClr val="tx1"/>
                </a:solidFill>
              </a:rPr>
              <a:t>音声認識の技術を利用しています。以下の注意事項をご確認のうえ、ご利用ください。</a:t>
            </a:r>
            <a:endParaRPr lang="en-US" altLang="ja-JP" sz="900" dirty="0" smtClean="0">
              <a:solidFill>
                <a:schemeClr val="tx1"/>
              </a:solidFill>
            </a:endParaRPr>
          </a:p>
          <a:p>
            <a:pPr marL="79375" indent="-79375">
              <a:lnSpc>
                <a:spcPct val="150000"/>
              </a:lnSpc>
            </a:pPr>
            <a:r>
              <a:rPr lang="ja-JP" altLang="en-US" sz="700" dirty="0" smtClean="0">
                <a:solidFill>
                  <a:schemeClr val="tx1"/>
                </a:solidFill>
              </a:rPr>
              <a:t>・</a:t>
            </a:r>
            <a:r>
              <a:rPr lang="ja-JP" altLang="en-US" sz="700" dirty="0">
                <a:solidFill>
                  <a:schemeClr val="tx1"/>
                </a:solidFill>
              </a:rPr>
              <a:t>音声認識機能を利用します。</a:t>
            </a:r>
            <a:r>
              <a:rPr lang="en-US" altLang="ja-JP" sz="700" dirty="0">
                <a:solidFill>
                  <a:schemeClr val="tx1"/>
                </a:solidFill>
              </a:rPr>
              <a:t>Flash Player</a:t>
            </a:r>
            <a:r>
              <a:rPr lang="ja-JP" altLang="en-US" sz="700" dirty="0">
                <a:solidFill>
                  <a:schemeClr val="tx1"/>
                </a:solidFill>
              </a:rPr>
              <a:t>が必要となるため、モバイル環境（スマートフォン、タブレット）では利用できません。</a:t>
            </a:r>
            <a:endParaRPr lang="en-US" altLang="ja-JP" sz="700" dirty="0">
              <a:solidFill>
                <a:schemeClr val="tx1"/>
              </a:solidFill>
            </a:endParaRPr>
          </a:p>
          <a:p>
            <a:pPr marL="79375" indent="-79375">
              <a:lnSpc>
                <a:spcPct val="150000"/>
              </a:lnSpc>
            </a:pPr>
            <a:r>
              <a:rPr lang="ja-JP" altLang="en-US" sz="700" dirty="0">
                <a:solidFill>
                  <a:schemeClr val="tx1"/>
                </a:solidFill>
              </a:rPr>
              <a:t>・マイクが必要となります。</a:t>
            </a:r>
            <a:endParaRPr lang="en-US" altLang="ja-JP" sz="700" dirty="0">
              <a:solidFill>
                <a:schemeClr val="tx1"/>
              </a:solidFill>
            </a:endParaRPr>
          </a:p>
          <a:p>
            <a:pPr marL="79375" indent="-79375">
              <a:lnSpc>
                <a:spcPct val="150000"/>
              </a:lnSpc>
            </a:pPr>
            <a:r>
              <a:rPr lang="ja-JP" altLang="en-US" sz="700" dirty="0">
                <a:solidFill>
                  <a:schemeClr val="tx1"/>
                </a:solidFill>
              </a:rPr>
              <a:t>・声をしっかり出さないと学習が進まないようになっています。</a:t>
            </a:r>
            <a:endParaRPr lang="en-US" altLang="ja-JP" sz="700" dirty="0">
              <a:solidFill>
                <a:schemeClr val="tx1"/>
              </a:solidFill>
            </a:endParaRPr>
          </a:p>
          <a:p>
            <a:pPr marL="79375" indent="-79375">
              <a:lnSpc>
                <a:spcPct val="150000"/>
              </a:lnSpc>
            </a:pPr>
            <a:r>
              <a:rPr lang="ja-JP" altLang="en-US" sz="700" dirty="0">
                <a:solidFill>
                  <a:schemeClr val="tx1"/>
                </a:solidFill>
              </a:rPr>
              <a:t>・</a:t>
            </a:r>
            <a:r>
              <a:rPr lang="ja-JP" altLang="en-US" sz="700" dirty="0" smtClean="0">
                <a:solidFill>
                  <a:schemeClr val="tx1"/>
                </a:solidFill>
              </a:rPr>
              <a:t>発音を点数化するなどして評価</a:t>
            </a:r>
            <a:r>
              <a:rPr lang="ja-JP" altLang="en-US" sz="700" dirty="0">
                <a:solidFill>
                  <a:schemeClr val="tx1"/>
                </a:solidFill>
              </a:rPr>
              <a:t>をする機能はありません。</a:t>
            </a:r>
          </a:p>
        </p:txBody>
      </p:sp>
      <p:sp>
        <p:nvSpPr>
          <p:cNvPr id="46" name="テキスト ボックス 45"/>
          <p:cNvSpPr txBox="1"/>
          <p:nvPr/>
        </p:nvSpPr>
        <p:spPr>
          <a:xfrm>
            <a:off x="179512" y="6616991"/>
            <a:ext cx="3384376" cy="196385"/>
          </a:xfrm>
          <a:prstGeom prst="rect">
            <a:avLst/>
          </a:prstGeom>
          <a:noFill/>
        </p:spPr>
        <p:txBody>
          <a:bodyPr wrap="none" rtlCol="0">
            <a:noAutofit/>
          </a:bodyPr>
          <a:lstStyle/>
          <a:p>
            <a:r>
              <a:rPr lang="en-US" altLang="ja-JP" sz="800" dirty="0"/>
              <a:t>※</a:t>
            </a:r>
            <a:r>
              <a:rPr lang="ja-JP" altLang="en-US" sz="800" dirty="0"/>
              <a:t>開発中の製品のため、詳細については変更となる可能性があります。</a:t>
            </a:r>
          </a:p>
        </p:txBody>
      </p:sp>
      <p:grpSp>
        <p:nvGrpSpPr>
          <p:cNvPr id="20" name="グループ化 19"/>
          <p:cNvGrpSpPr/>
          <p:nvPr/>
        </p:nvGrpSpPr>
        <p:grpSpPr>
          <a:xfrm>
            <a:off x="323528" y="1772816"/>
            <a:ext cx="2125474" cy="2052000"/>
            <a:chOff x="323528" y="1772816"/>
            <a:chExt cx="2125474" cy="2052000"/>
          </a:xfrm>
        </p:grpSpPr>
        <p:sp>
          <p:nvSpPr>
            <p:cNvPr id="21" name="正方形/長方形 20"/>
            <p:cNvSpPr/>
            <p:nvPr/>
          </p:nvSpPr>
          <p:spPr>
            <a:xfrm>
              <a:off x="323528" y="1772816"/>
              <a:ext cx="2125474" cy="205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22" name="グループ化 21"/>
            <p:cNvGrpSpPr/>
            <p:nvPr/>
          </p:nvGrpSpPr>
          <p:grpSpPr>
            <a:xfrm>
              <a:off x="395536" y="1844824"/>
              <a:ext cx="1980000" cy="1944104"/>
              <a:chOff x="395536" y="1844824"/>
              <a:chExt cx="1980000" cy="1944104"/>
            </a:xfrm>
          </p:grpSpPr>
          <p:sp>
            <p:nvSpPr>
              <p:cNvPr id="23" name="角丸四角形 22"/>
              <p:cNvSpPr/>
              <p:nvPr/>
            </p:nvSpPr>
            <p:spPr>
              <a:xfrm>
                <a:off x="395536" y="1844824"/>
                <a:ext cx="1980000" cy="900000"/>
              </a:xfrm>
              <a:prstGeom prst="roundRect">
                <a:avLst>
                  <a:gd name="adj" fmla="val 12651"/>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1</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確認問題</a:t>
                </a:r>
                <a:endParaRPr kumimoji="1"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10</a:t>
                </a:r>
                <a:r>
                  <a:rPr lang="ja-JP" altLang="en-US" sz="1400" dirty="0" smtClean="0">
                    <a:solidFill>
                      <a:schemeClr val="tx1"/>
                    </a:solidFill>
                  </a:rPr>
                  <a:t>問）</a:t>
                </a:r>
                <a:endParaRPr kumimoji="1" lang="ja-JP" altLang="en-US" sz="1400" dirty="0">
                  <a:solidFill>
                    <a:schemeClr val="tx1"/>
                  </a:solidFill>
                </a:endParaRPr>
              </a:p>
            </p:txBody>
          </p:sp>
          <p:sp>
            <p:nvSpPr>
              <p:cNvPr id="24" name="正方形/長方形 23"/>
              <p:cNvSpPr/>
              <p:nvPr/>
            </p:nvSpPr>
            <p:spPr>
              <a:xfrm>
                <a:off x="395536" y="2780928"/>
                <a:ext cx="1980000" cy="1008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smtClean="0">
                    <a:solidFill>
                      <a:schemeClr val="tx1"/>
                    </a:solidFill>
                  </a:rPr>
                  <a:t>これま</a:t>
                </a:r>
                <a:r>
                  <a:rPr lang="ja-JP" altLang="en-US" sz="800" dirty="0">
                    <a:solidFill>
                      <a:schemeClr val="tx1"/>
                    </a:solidFill>
                  </a:rPr>
                  <a:t>で</a:t>
                </a:r>
                <a:r>
                  <a:rPr lang="ja-JP" altLang="en-US" sz="800" dirty="0" smtClean="0">
                    <a:solidFill>
                      <a:schemeClr val="tx1"/>
                    </a:solidFill>
                  </a:rPr>
                  <a:t>に学習した「ルール」の中から最も重要なものを選び、知識の再確認を行います。</a:t>
                </a:r>
                <a:endParaRPr lang="en-US" altLang="ja-JP" sz="800" dirty="0" smtClean="0">
                  <a:solidFill>
                    <a:schemeClr val="tx1"/>
                  </a:solidFill>
                </a:endParaRPr>
              </a:p>
              <a:p>
                <a:pPr marL="79375" indent="-79375">
                  <a:lnSpc>
                    <a:spcPts val="800"/>
                  </a:lnSpc>
                </a:pPr>
                <a:r>
                  <a:rPr lang="ja-JP" altLang="en-US" sz="600" dirty="0" smtClean="0">
                    <a:solidFill>
                      <a:schemeClr val="tx1"/>
                    </a:solidFill>
                  </a:rPr>
                  <a:t>・</a:t>
                </a:r>
                <a:r>
                  <a:rPr lang="en-US" altLang="ja-JP" sz="600" dirty="0" smtClean="0">
                    <a:solidFill>
                      <a:schemeClr val="tx1"/>
                    </a:solidFill>
                  </a:rPr>
                  <a:t>4</a:t>
                </a:r>
                <a:r>
                  <a:rPr lang="ja-JP" altLang="en-US" sz="600" dirty="0" smtClean="0">
                    <a:solidFill>
                      <a:schemeClr val="tx1"/>
                    </a:solidFill>
                  </a:rPr>
                  <a:t>択問題です。</a:t>
                </a:r>
                <a:endParaRPr lang="en-US" altLang="ja-JP" sz="600" dirty="0" smtClean="0">
                  <a:solidFill>
                    <a:schemeClr val="tx1"/>
                  </a:solidFill>
                </a:endParaRPr>
              </a:p>
              <a:p>
                <a:pPr marL="79375" indent="-79375">
                  <a:lnSpc>
                    <a:spcPts val="800"/>
                  </a:lnSpc>
                </a:pPr>
                <a:r>
                  <a:rPr lang="ja-JP" altLang="en-US" sz="600" dirty="0">
                    <a:solidFill>
                      <a:schemeClr val="tx1"/>
                    </a:solidFill>
                  </a:rPr>
                  <a:t>・</a:t>
                </a:r>
                <a:r>
                  <a:rPr lang="ja-JP" altLang="en-US" sz="600" dirty="0" smtClean="0">
                    <a:solidFill>
                      <a:schemeClr val="tx1"/>
                    </a:solidFill>
                  </a:rPr>
                  <a:t>制限時間はありません。</a:t>
                </a:r>
                <a:endParaRPr lang="en-US" altLang="ja-JP" sz="600" dirty="0" smtClean="0">
                  <a:solidFill>
                    <a:schemeClr val="tx1"/>
                  </a:solidFill>
                </a:endParaRPr>
              </a:p>
              <a:p>
                <a:pPr marL="79375" indent="-79375">
                  <a:lnSpc>
                    <a:spcPts val="800"/>
                  </a:lnSpc>
                </a:pPr>
                <a:r>
                  <a:rPr lang="ja-JP" altLang="en-US" sz="600" dirty="0" smtClean="0">
                    <a:solidFill>
                      <a:schemeClr val="tx1"/>
                    </a:solidFill>
                  </a:rPr>
                  <a:t>・正誤にかかわらず次の問題に進みます</a:t>
                </a:r>
                <a:r>
                  <a:rPr lang="ja-JP" altLang="en-US" sz="600" dirty="0">
                    <a:solidFill>
                      <a:schemeClr val="tx1"/>
                    </a:solidFill>
                  </a:rPr>
                  <a:t>。</a:t>
                </a:r>
                <a:endParaRPr lang="en-US" altLang="ja-JP" sz="600" dirty="0" smtClean="0">
                  <a:solidFill>
                    <a:schemeClr val="tx1"/>
                  </a:solidFill>
                </a:endParaRPr>
              </a:p>
            </p:txBody>
          </p:sp>
        </p:grpSp>
      </p:grpSp>
      <p:grpSp>
        <p:nvGrpSpPr>
          <p:cNvPr id="25" name="グループ化 24"/>
          <p:cNvGrpSpPr/>
          <p:nvPr/>
        </p:nvGrpSpPr>
        <p:grpSpPr>
          <a:xfrm>
            <a:off x="3365247" y="1772816"/>
            <a:ext cx="2124000" cy="2052000"/>
            <a:chOff x="3365247" y="1772816"/>
            <a:chExt cx="2124000" cy="2052000"/>
          </a:xfrm>
        </p:grpSpPr>
        <p:sp>
          <p:nvSpPr>
            <p:cNvPr id="26" name="正方形/長方形 25"/>
            <p:cNvSpPr/>
            <p:nvPr/>
          </p:nvSpPr>
          <p:spPr>
            <a:xfrm>
              <a:off x="3365247" y="1772816"/>
              <a:ext cx="2124000" cy="205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27" name="グループ化 26"/>
            <p:cNvGrpSpPr/>
            <p:nvPr/>
          </p:nvGrpSpPr>
          <p:grpSpPr>
            <a:xfrm>
              <a:off x="3437984" y="1844824"/>
              <a:ext cx="1980000" cy="1944104"/>
              <a:chOff x="3275734" y="1844824"/>
              <a:chExt cx="1980000" cy="1944104"/>
            </a:xfrm>
          </p:grpSpPr>
          <p:sp>
            <p:nvSpPr>
              <p:cNvPr id="28" name="角丸四角形 27"/>
              <p:cNvSpPr/>
              <p:nvPr/>
            </p:nvSpPr>
            <p:spPr>
              <a:xfrm>
                <a:off x="3275734" y="1844824"/>
                <a:ext cx="1980000" cy="900000"/>
              </a:xfrm>
              <a:prstGeom prst="roundRect">
                <a:avLst>
                  <a:gd name="adj" fmla="val 12651"/>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2</a:t>
                </a:r>
                <a:endParaRPr lang="en-US" altLang="ja-JP" sz="1400" dirty="0">
                  <a:solidFill>
                    <a:schemeClr val="tx1"/>
                  </a:solidFill>
                  <a:latin typeface="Arial Black" panose="020B0A04020102020204" pitchFamily="34" charset="0"/>
                </a:endParaRPr>
              </a:p>
              <a:p>
                <a:pPr algn="ctr">
                  <a:lnSpc>
                    <a:spcPts val="2100"/>
                  </a:lnSpc>
                </a:pPr>
                <a:r>
                  <a:rPr lang="ja-JP" altLang="en-US" sz="1400" dirty="0" smtClean="0">
                    <a:solidFill>
                      <a:schemeClr val="tx1"/>
                    </a:solidFill>
                  </a:rPr>
                  <a:t>全文並べ替えドリル</a:t>
                </a:r>
                <a:endParaRPr lang="en-US" altLang="ja-JP" sz="1400" dirty="0" smtClean="0">
                  <a:solidFill>
                    <a:schemeClr val="tx1"/>
                  </a:solidFill>
                </a:endParaRPr>
              </a:p>
              <a:p>
                <a:pPr algn="ctr">
                  <a:lnSpc>
                    <a:spcPts val="2100"/>
                  </a:lnSpc>
                </a:pPr>
                <a:r>
                  <a:rPr lang="ja-JP" altLang="en-US" sz="1400" dirty="0" smtClean="0">
                    <a:solidFill>
                      <a:schemeClr val="tx1"/>
                    </a:solidFill>
                  </a:rPr>
                  <a:t>（</a:t>
                </a:r>
                <a:r>
                  <a:rPr lang="en-US" altLang="ja-JP" sz="1400" dirty="0" smtClean="0">
                    <a:solidFill>
                      <a:schemeClr val="tx1"/>
                    </a:solidFill>
                  </a:rPr>
                  <a:t>10</a:t>
                </a:r>
                <a:r>
                  <a:rPr lang="ja-JP" altLang="en-US" sz="1400" dirty="0" smtClean="0">
                    <a:solidFill>
                      <a:schemeClr val="tx1"/>
                    </a:solidFill>
                  </a:rPr>
                  <a:t>問）</a:t>
                </a:r>
                <a:endParaRPr kumimoji="1" lang="ja-JP" altLang="en-US" sz="1400" dirty="0">
                  <a:solidFill>
                    <a:schemeClr val="tx1"/>
                  </a:solidFill>
                </a:endParaRPr>
              </a:p>
            </p:txBody>
          </p:sp>
          <p:sp>
            <p:nvSpPr>
              <p:cNvPr id="29" name="正方形/長方形 28"/>
              <p:cNvSpPr/>
              <p:nvPr/>
            </p:nvSpPr>
            <p:spPr>
              <a:xfrm>
                <a:off x="3275734" y="2780928"/>
                <a:ext cx="1980000" cy="1008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smtClean="0">
                    <a:solidFill>
                      <a:schemeClr val="tx1"/>
                    </a:solidFill>
                  </a:rPr>
                  <a:t>これまでの学習で登場した英文を使い、単語を並べ替えて英文を完成させる問題にチャレンジします。</a:t>
                </a:r>
                <a:endParaRPr lang="en-US" altLang="ja-JP" sz="800" dirty="0" smtClean="0">
                  <a:solidFill>
                    <a:schemeClr val="tx1"/>
                  </a:solidFill>
                </a:endParaRPr>
              </a:p>
              <a:p>
                <a:pPr marL="79375" indent="-79375">
                  <a:lnSpc>
                    <a:spcPts val="800"/>
                  </a:lnSpc>
                </a:pPr>
                <a:r>
                  <a:rPr kumimoji="1" lang="ja-JP" altLang="en-US" sz="600" dirty="0" smtClean="0">
                    <a:solidFill>
                      <a:schemeClr val="tx1"/>
                    </a:solidFill>
                  </a:rPr>
                  <a:t>・制限時間はありません</a:t>
                </a:r>
                <a:r>
                  <a:rPr lang="ja-JP" altLang="en-US" sz="600" dirty="0" smtClean="0">
                    <a:solidFill>
                      <a:schemeClr val="tx1"/>
                    </a:solidFill>
                  </a:rPr>
                  <a:t>。</a:t>
                </a:r>
                <a:endParaRPr lang="en-US" altLang="ja-JP" sz="600" dirty="0" smtClean="0">
                  <a:solidFill>
                    <a:schemeClr val="tx1"/>
                  </a:solidFill>
                </a:endParaRPr>
              </a:p>
              <a:p>
                <a:pPr marL="79375" indent="-79375">
                  <a:lnSpc>
                    <a:spcPts val="800"/>
                  </a:lnSpc>
                </a:pPr>
                <a:r>
                  <a:rPr kumimoji="1" lang="ja-JP" altLang="en-US" sz="600" dirty="0" smtClean="0">
                    <a:solidFill>
                      <a:schemeClr val="tx1"/>
                    </a:solidFill>
                  </a:rPr>
                  <a:t>・バラバラに</a:t>
                </a:r>
                <a:r>
                  <a:rPr lang="ja-JP" altLang="en-US" sz="600" dirty="0" smtClean="0">
                    <a:solidFill>
                      <a:schemeClr val="tx1"/>
                    </a:solidFill>
                  </a:rPr>
                  <a:t>並んだ語句のパーツを並べ替えて英文を完成させます。</a:t>
                </a:r>
                <a:endParaRPr lang="en-US" altLang="ja-JP" sz="600" dirty="0" smtClean="0">
                  <a:solidFill>
                    <a:schemeClr val="tx1"/>
                  </a:solidFill>
                </a:endParaRPr>
              </a:p>
              <a:p>
                <a:pPr marL="79375" indent="-79375">
                  <a:lnSpc>
                    <a:spcPts val="800"/>
                  </a:lnSpc>
                </a:pPr>
                <a:r>
                  <a:rPr kumimoji="1" lang="ja-JP" altLang="en-US" sz="600" dirty="0" smtClean="0">
                    <a:solidFill>
                      <a:schemeClr val="tx1"/>
                    </a:solidFill>
                  </a:rPr>
                  <a:t>・正誤にかかわらず次の問題に進みます。</a:t>
                </a:r>
                <a:endParaRPr kumimoji="1" lang="en-US" altLang="ja-JP" sz="600" dirty="0" smtClean="0">
                  <a:solidFill>
                    <a:schemeClr val="tx1"/>
                  </a:solidFill>
                </a:endParaRPr>
              </a:p>
            </p:txBody>
          </p:sp>
        </p:grpSp>
      </p:grpSp>
      <p:grpSp>
        <p:nvGrpSpPr>
          <p:cNvPr id="30" name="グループ化 29"/>
          <p:cNvGrpSpPr/>
          <p:nvPr/>
        </p:nvGrpSpPr>
        <p:grpSpPr>
          <a:xfrm>
            <a:off x="322799" y="4098909"/>
            <a:ext cx="2125474" cy="2052000"/>
            <a:chOff x="6155447" y="1772816"/>
            <a:chExt cx="2125474" cy="2052000"/>
          </a:xfrm>
        </p:grpSpPr>
        <p:sp>
          <p:nvSpPr>
            <p:cNvPr id="31" name="正方形/長方形 30"/>
            <p:cNvSpPr/>
            <p:nvPr/>
          </p:nvSpPr>
          <p:spPr>
            <a:xfrm>
              <a:off x="6155447" y="1772816"/>
              <a:ext cx="2125474" cy="205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32" name="グループ化 31"/>
            <p:cNvGrpSpPr/>
            <p:nvPr/>
          </p:nvGrpSpPr>
          <p:grpSpPr>
            <a:xfrm>
              <a:off x="6228184" y="1844824"/>
              <a:ext cx="1980000" cy="1944104"/>
              <a:chOff x="6228184" y="1844824"/>
              <a:chExt cx="1980000" cy="1944104"/>
            </a:xfrm>
          </p:grpSpPr>
          <p:sp>
            <p:nvSpPr>
              <p:cNvPr id="33" name="角丸四角形 32"/>
              <p:cNvSpPr/>
              <p:nvPr/>
            </p:nvSpPr>
            <p:spPr>
              <a:xfrm>
                <a:off x="6228184" y="1844824"/>
                <a:ext cx="1980000" cy="900000"/>
              </a:xfrm>
              <a:prstGeom prst="roundRect">
                <a:avLst>
                  <a:gd name="adj" fmla="val 12651"/>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3</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音読</a:t>
                </a:r>
                <a:endParaRPr kumimoji="1" lang="en-US" altLang="ja-JP" sz="1400" dirty="0" smtClean="0">
                  <a:solidFill>
                    <a:schemeClr val="tx1"/>
                  </a:solidFill>
                </a:endParaRPr>
              </a:p>
              <a:p>
                <a:pPr algn="ctr">
                  <a:lnSpc>
                    <a:spcPts val="2100"/>
                  </a:lnSpc>
                </a:pPr>
                <a:r>
                  <a:rPr lang="ja-JP" altLang="en-US" sz="1400" dirty="0" smtClean="0">
                    <a:solidFill>
                      <a:schemeClr val="tx1"/>
                    </a:solidFill>
                  </a:rPr>
                  <a:t>（会話文）</a:t>
                </a:r>
                <a:endParaRPr kumimoji="1" lang="ja-JP" altLang="en-US" sz="1400" dirty="0">
                  <a:solidFill>
                    <a:schemeClr val="tx1"/>
                  </a:solidFill>
                </a:endParaRPr>
              </a:p>
            </p:txBody>
          </p:sp>
          <p:sp>
            <p:nvSpPr>
              <p:cNvPr id="34" name="正方形/長方形 33"/>
              <p:cNvSpPr/>
              <p:nvPr/>
            </p:nvSpPr>
            <p:spPr>
              <a:xfrm>
                <a:off x="6228184" y="2780928"/>
                <a:ext cx="1980000" cy="1008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ja-JP" altLang="en-US" sz="800" dirty="0">
                    <a:solidFill>
                      <a:schemeClr val="tx1"/>
                    </a:solidFill>
                  </a:rPr>
                  <a:t>これまで</a:t>
                </a:r>
                <a:r>
                  <a:rPr lang="ja-JP" altLang="en-US" sz="800" dirty="0" smtClean="0">
                    <a:solidFill>
                      <a:schemeClr val="tx1"/>
                    </a:solidFill>
                  </a:rPr>
                  <a:t>に学習した英文を使った会話文を音読し、文法の知識を実際にどのように運用するのかを確認します。</a:t>
                </a:r>
                <a:r>
                  <a:rPr lang="ja-JP" altLang="en-US" sz="700" dirty="0">
                    <a:solidFill>
                      <a:schemeClr val="tx1"/>
                    </a:solidFill>
                  </a:rPr>
                  <a:t>しっかり声を出して発話することは、アウトプットのベースを作るだけでなく、知識の定着にも役立ちます。</a:t>
                </a:r>
                <a:endParaRPr lang="en-US" altLang="ja-JP" sz="600" dirty="0">
                  <a:solidFill>
                    <a:schemeClr val="tx1"/>
                  </a:solidFill>
                </a:endParaRPr>
              </a:p>
            </p:txBody>
          </p:sp>
        </p:grpSp>
      </p:grpSp>
      <p:sp>
        <p:nvSpPr>
          <p:cNvPr id="35" name="右矢印 34"/>
          <p:cNvSpPr/>
          <p:nvPr/>
        </p:nvSpPr>
        <p:spPr>
          <a:xfrm>
            <a:off x="2593702" y="2636894"/>
            <a:ext cx="626845" cy="578045"/>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6" name="右矢印 35"/>
          <p:cNvSpPr/>
          <p:nvPr/>
        </p:nvSpPr>
        <p:spPr>
          <a:xfrm>
            <a:off x="5635421" y="2636894"/>
            <a:ext cx="626845" cy="578045"/>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nvGrpSpPr>
          <p:cNvPr id="50" name="グループ化 49"/>
          <p:cNvGrpSpPr/>
          <p:nvPr/>
        </p:nvGrpSpPr>
        <p:grpSpPr>
          <a:xfrm>
            <a:off x="3365247" y="4098909"/>
            <a:ext cx="2125474" cy="2052000"/>
            <a:chOff x="6155447" y="1772816"/>
            <a:chExt cx="2125474" cy="2052000"/>
          </a:xfrm>
        </p:grpSpPr>
        <p:sp>
          <p:nvSpPr>
            <p:cNvPr id="51" name="正方形/長方形 50"/>
            <p:cNvSpPr/>
            <p:nvPr/>
          </p:nvSpPr>
          <p:spPr>
            <a:xfrm>
              <a:off x="6155447" y="1772816"/>
              <a:ext cx="2125474" cy="2052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52" name="グループ化 51"/>
            <p:cNvGrpSpPr/>
            <p:nvPr/>
          </p:nvGrpSpPr>
          <p:grpSpPr>
            <a:xfrm>
              <a:off x="6228184" y="1844824"/>
              <a:ext cx="1980000" cy="1944104"/>
              <a:chOff x="6228184" y="1844824"/>
              <a:chExt cx="1980000" cy="1944104"/>
            </a:xfrm>
          </p:grpSpPr>
          <p:sp>
            <p:nvSpPr>
              <p:cNvPr id="53" name="角丸四角形 52"/>
              <p:cNvSpPr/>
              <p:nvPr/>
            </p:nvSpPr>
            <p:spPr>
              <a:xfrm>
                <a:off x="6228184" y="1844824"/>
                <a:ext cx="1980000" cy="900000"/>
              </a:xfrm>
              <a:prstGeom prst="roundRect">
                <a:avLst>
                  <a:gd name="adj" fmla="val 12651"/>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lnSpc>
                    <a:spcPts val="2100"/>
                  </a:lnSpc>
                </a:pPr>
                <a:r>
                  <a:rPr kumimoji="1" lang="en-US" altLang="ja-JP" sz="1400" dirty="0" smtClean="0">
                    <a:solidFill>
                      <a:schemeClr val="tx1"/>
                    </a:solidFill>
                    <a:latin typeface="Arial Black" panose="020B0A04020102020204" pitchFamily="34" charset="0"/>
                  </a:rPr>
                  <a:t>Step 4</a:t>
                </a:r>
                <a:endParaRPr lang="en-US" altLang="ja-JP" sz="1400" dirty="0">
                  <a:solidFill>
                    <a:schemeClr val="tx1"/>
                  </a:solidFill>
                  <a:latin typeface="Arial Black" panose="020B0A04020102020204" pitchFamily="34" charset="0"/>
                </a:endParaRPr>
              </a:p>
              <a:p>
                <a:pPr algn="ctr">
                  <a:lnSpc>
                    <a:spcPts val="2100"/>
                  </a:lnSpc>
                </a:pPr>
                <a:r>
                  <a:rPr kumimoji="1" lang="ja-JP" altLang="en-US" sz="1400" dirty="0" smtClean="0">
                    <a:solidFill>
                      <a:schemeClr val="tx1"/>
                    </a:solidFill>
                  </a:rPr>
                  <a:t>ロールプレイ</a:t>
                </a:r>
                <a:endParaRPr kumimoji="1" lang="en-US" altLang="ja-JP" sz="1400" dirty="0" smtClean="0">
                  <a:solidFill>
                    <a:schemeClr val="tx1"/>
                  </a:solidFill>
                </a:endParaRPr>
              </a:p>
              <a:p>
                <a:pPr algn="ctr">
                  <a:lnSpc>
                    <a:spcPts val="2100"/>
                  </a:lnSpc>
                </a:pPr>
                <a:r>
                  <a:rPr lang="ja-JP" altLang="en-US" sz="1400" dirty="0" smtClean="0">
                    <a:solidFill>
                      <a:schemeClr val="tx1"/>
                    </a:solidFill>
                  </a:rPr>
                  <a:t>（会話文）</a:t>
                </a:r>
                <a:endParaRPr kumimoji="1" lang="ja-JP" altLang="en-US" sz="1400" dirty="0">
                  <a:solidFill>
                    <a:schemeClr val="tx1"/>
                  </a:solidFill>
                </a:endParaRPr>
              </a:p>
            </p:txBody>
          </p:sp>
          <p:sp>
            <p:nvSpPr>
              <p:cNvPr id="54" name="正方形/長方形 53"/>
              <p:cNvSpPr/>
              <p:nvPr/>
            </p:nvSpPr>
            <p:spPr>
              <a:xfrm>
                <a:off x="6228184" y="2780928"/>
                <a:ext cx="1980000" cy="1008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nSpc>
                    <a:spcPts val="1100"/>
                  </a:lnSpc>
                </a:pPr>
                <a:r>
                  <a:rPr lang="en-US" altLang="ja-JP" sz="800" dirty="0" smtClean="0">
                    <a:solidFill>
                      <a:schemeClr val="tx1"/>
                    </a:solidFill>
                  </a:rPr>
                  <a:t>Step 3</a:t>
                </a:r>
                <a:r>
                  <a:rPr lang="ja-JP" altLang="en-US" sz="800" dirty="0" smtClean="0">
                    <a:solidFill>
                      <a:schemeClr val="tx1"/>
                    </a:solidFill>
                  </a:rPr>
                  <a:t>で音読した会話文で、ロールプレイをします。最後まで練習できると、コンピューターと自分の声の会話を聞くことができます。文法知識が実際の英語の運用に役立つということを実感できるトレーニングです。</a:t>
                </a:r>
                <a:endParaRPr lang="ja-JP" altLang="en-US" sz="600" dirty="0">
                  <a:solidFill>
                    <a:schemeClr val="tx1"/>
                  </a:solidFill>
                </a:endParaRPr>
              </a:p>
            </p:txBody>
          </p:sp>
        </p:grpSp>
      </p:grpSp>
      <p:sp>
        <p:nvSpPr>
          <p:cNvPr id="55" name="右矢印 54"/>
          <p:cNvSpPr/>
          <p:nvPr/>
        </p:nvSpPr>
        <p:spPr>
          <a:xfrm>
            <a:off x="2593701" y="4962987"/>
            <a:ext cx="626845" cy="578045"/>
          </a:xfrm>
          <a:prstGeom prst="rightArrow">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pic>
        <p:nvPicPr>
          <p:cNvPr id="56" name="Picture 3" descr="C:\Users\anaka\Desktop\hakas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0553" y="2294824"/>
            <a:ext cx="1205903" cy="1750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7067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ALC Brand Callor">
      <a:dk1>
        <a:srgbClr val="444446"/>
      </a:dk1>
      <a:lt1>
        <a:srgbClr val="FFFFFF"/>
      </a:lt1>
      <a:dk2>
        <a:srgbClr val="007297"/>
      </a:dk2>
      <a:lt2>
        <a:srgbClr val="FFDB00"/>
      </a:lt2>
      <a:accent1>
        <a:srgbClr val="007297"/>
      </a:accent1>
      <a:accent2>
        <a:srgbClr val="00AFAA"/>
      </a:accent2>
      <a:accent3>
        <a:srgbClr val="544587"/>
      </a:accent3>
      <a:accent4>
        <a:srgbClr val="009D4E"/>
      </a:accent4>
      <a:accent5>
        <a:srgbClr val="E74683"/>
      </a:accent5>
      <a:accent6>
        <a:srgbClr val="FF671B"/>
      </a:accent6>
      <a:hlink>
        <a:srgbClr val="EC0044"/>
      </a:hlink>
      <a:folHlink>
        <a:srgbClr val="8A8A8D"/>
      </a:folHlink>
    </a:clrScheme>
    <a:fontScheme name="ALC Brand font">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2"/>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defRPr kumimoji="1" sz="16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7615</TotalTime>
  <Words>4140</Words>
  <Application>Microsoft Macintosh PowerPoint</Application>
  <PresentationFormat>画面に合わせる (4:3)</PresentationFormat>
  <Paragraphs>672</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Eラーニング講座 基礎からの英文法トレーニングコース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maono</dc:creator>
  <cp:lastModifiedBy>恵比須 大輔</cp:lastModifiedBy>
  <cp:revision>409</cp:revision>
  <cp:lastPrinted>2017-03-16T12:45:31Z</cp:lastPrinted>
  <dcterms:created xsi:type="dcterms:W3CDTF">2015-01-24T10:51:29Z</dcterms:created>
  <dcterms:modified xsi:type="dcterms:W3CDTF">2018-02-06T15:09:27Z</dcterms:modified>
</cp:coreProperties>
</file>